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ibre Franklin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Raleway Medium"/>
      <p:regular r:id="rId39"/>
      <p:bold r:id="rId40"/>
      <p:italic r:id="rId41"/>
      <p:boldItalic r:id="rId42"/>
    </p:embeddedFont>
    <p:embeddedFont>
      <p:font typeface="Proxima Nova Semibold"/>
      <p:regular r:id="rId43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bold.fntdata"/><Relationship Id="rId20" Type="http://schemas.openxmlformats.org/officeDocument/2006/relationships/slide" Target="slides/slide15.xml"/><Relationship Id="rId42" Type="http://schemas.openxmlformats.org/officeDocument/2006/relationships/font" Target="fonts/RalewayMedium-boldItalic.fntdata"/><Relationship Id="rId41" Type="http://schemas.openxmlformats.org/officeDocument/2006/relationships/font" Target="fonts/RalewayMedium-italic.fntdata"/><Relationship Id="rId22" Type="http://schemas.openxmlformats.org/officeDocument/2006/relationships/slide" Target="slides/slide17.xml"/><Relationship Id="rId44" Type="http://schemas.openxmlformats.org/officeDocument/2006/relationships/font" Target="fonts/ProximaNovaSemibold-bold.fntdata"/><Relationship Id="rId21" Type="http://schemas.openxmlformats.org/officeDocument/2006/relationships/slide" Target="slides/slide16.xml"/><Relationship Id="rId43" Type="http://schemas.openxmlformats.org/officeDocument/2006/relationships/font" Target="fonts/ProximaNovaSemibold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-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-bold.fntdata"/><Relationship Id="rId13" Type="http://schemas.openxmlformats.org/officeDocument/2006/relationships/slide" Target="slides/slide8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34" Type="http://schemas.openxmlformats.org/officeDocument/2006/relationships/font" Target="fonts/LibreFranklin-bold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2.xml"/><Relationship Id="rId39" Type="http://schemas.openxmlformats.org/officeDocument/2006/relationships/font" Target="fonts/RalewayMedium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516612f4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3516612f4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166aa79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166aa79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166aa79a3_0_26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9166aa79a3_0_26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166aa79a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166aa79a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9166aa79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9166aa79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9166aa79a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9166aa79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57ca3c0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57ca3c0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4c8b615c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4c8b615c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3570677dd4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3570677dd4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Fede: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 cada 1000 pacientes admitidos al hospital, 914 sobrevivirán, 86 serán decesos.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modelo predice 691 sobrevidas y 239 decesos, de los cuales 68 efectivamente lo serán.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 los restantes 691 pacientes clasificados como sobrevida, se producirán solo 18 decesos.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357ca3c06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357ca3c06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Fede: De cada 1000 pacientes admitidos al hospital, 914 sobrevivirán, 86 serán decesos. 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 modelo predice 691 sobrevidas y 239 decesos, de los cuales 68 efectivamente lo serán.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 los restantes 691 pacientes clasificados como sobrevida, se producirán solo 18 decesos.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2a9db238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2a9db238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4c8b615c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4c8b615c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4c8b615ce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4c8b615ce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c8b615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c8b615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fca892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fca892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55a87590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55a87590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166aa79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166aa79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9166aa79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9166aa79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570677d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570677d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166aa79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166aa79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92058" y="829950"/>
            <a:ext cx="77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455375" y="3152225"/>
            <a:ext cx="42333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2571756"/>
            <a:ext cx="9217500" cy="33399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1081650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" name="Google Shape;52;p13"/>
          <p:cNvSpPr txBox="1"/>
          <p:nvPr>
            <p:ph idx="2" type="subTitle"/>
          </p:nvPr>
        </p:nvSpPr>
        <p:spPr>
          <a:xfrm>
            <a:off x="811650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3808800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3538800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6558625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6288625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4" type="subTitle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4"/>
          <p:cNvSpPr txBox="1"/>
          <p:nvPr>
            <p:ph idx="6" type="subTitle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7" type="subTitle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4"/>
          <p:cNvSpPr txBox="1"/>
          <p:nvPr>
            <p:ph idx="8" type="subTitle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4"/>
          <p:cNvSpPr txBox="1"/>
          <p:nvPr>
            <p:ph idx="9" type="subTitle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14"/>
          <p:cNvSpPr txBox="1"/>
          <p:nvPr>
            <p:ph idx="13" type="subTitle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4"/>
          <p:cNvSpPr txBox="1"/>
          <p:nvPr>
            <p:ph idx="14" type="subTitle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4"/>
          <p:cNvSpPr txBox="1"/>
          <p:nvPr>
            <p:ph idx="15" type="subTitle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713225" y="1631250"/>
            <a:ext cx="31731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hasCustomPrompt="1" idx="2" type="title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8"/>
          <p:cNvSpPr txBox="1"/>
          <p:nvPr>
            <p:ph hasCustomPrompt="1" idx="4" type="title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6" name="Google Shape;86;p18"/>
          <p:cNvSpPr txBox="1"/>
          <p:nvPr>
            <p:ph idx="5" type="subTitle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8"/>
          <p:cNvSpPr txBox="1"/>
          <p:nvPr>
            <p:ph idx="6" type="subTitle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8"/>
          <p:cNvSpPr txBox="1"/>
          <p:nvPr>
            <p:ph hasCustomPrompt="1" idx="7" type="title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9" name="Google Shape;89;p18"/>
          <p:cNvSpPr txBox="1"/>
          <p:nvPr>
            <p:ph idx="8" type="subTitle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8"/>
          <p:cNvSpPr txBox="1"/>
          <p:nvPr>
            <p:ph idx="9" type="subTitle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8"/>
          <p:cNvSpPr txBox="1"/>
          <p:nvPr>
            <p:ph hasCustomPrompt="1" idx="13" type="title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2" name="Google Shape;92;p18"/>
          <p:cNvSpPr txBox="1"/>
          <p:nvPr>
            <p:ph idx="14" type="subTitle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8"/>
          <p:cNvSpPr txBox="1"/>
          <p:nvPr>
            <p:ph idx="15" type="subTitle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4992175" y="1870133"/>
            <a:ext cx="34386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/>
        </p:nvSpPr>
        <p:spPr>
          <a:xfrm>
            <a:off x="4943575" y="3086857"/>
            <a:ext cx="3487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illustrations by Stories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4289775" y="804312"/>
            <a:ext cx="41412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608024" y="295975"/>
            <a:ext cx="71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129421" y="2435425"/>
            <a:ext cx="31263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271321" y="3093650"/>
            <a:ext cx="2842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862571" y="1203238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2" type="subTitle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3" type="subTitle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4" type="subTitle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 1">
  <p:cSld name="CUSTOM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1174225" y="1579247"/>
            <a:ext cx="22047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638125" y="1943950"/>
            <a:ext cx="274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783903" y="1550197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783903" y="1915625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1174225" y="3244425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635725" y="3617380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7" type="subTitle"/>
          </p:nvPr>
        </p:nvSpPr>
        <p:spPr>
          <a:xfrm>
            <a:off x="5783903" y="3216128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8" type="subTitle"/>
          </p:nvPr>
        </p:nvSpPr>
        <p:spPr>
          <a:xfrm>
            <a:off x="5783903" y="3589074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664750" y="3045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732737" y="2177311"/>
            <a:ext cx="345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4984975" y="3045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4984987" y="2177311"/>
            <a:ext cx="345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-155214" y="1756828"/>
            <a:ext cx="4508400" cy="184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4783664" y="1756828"/>
            <a:ext cx="4508400" cy="184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08025" y="2185625"/>
            <a:ext cx="38589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08025" y="1273225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0" y="1131266"/>
            <a:ext cx="3858900" cy="27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9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259350" y="1041850"/>
            <a:ext cx="66252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3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37750" y="2011325"/>
            <a:ext cx="4868400" cy="18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1628775" y="1623500"/>
            <a:ext cx="58863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2352675" y="3312050"/>
            <a:ext cx="44385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348675" y="232150"/>
            <a:ext cx="4578600" cy="26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Predicción de supervivencia de pacientes</a:t>
            </a:r>
            <a:endParaRPr/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302125" y="2920450"/>
            <a:ext cx="4151400" cy="1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Aprendizaje de Máquina I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Trabajo Práctico Final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Especialización en IA - 5Co2022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Federico Paolino - Benjamin Tourn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32" name="Google Shape;132;p25"/>
          <p:cNvGrpSpPr/>
          <p:nvPr/>
        </p:nvGrpSpPr>
        <p:grpSpPr>
          <a:xfrm>
            <a:off x="402150" y="2674902"/>
            <a:ext cx="1151025" cy="135900"/>
            <a:chOff x="706950" y="2370102"/>
            <a:chExt cx="1151025" cy="135900"/>
          </a:xfrm>
        </p:grpSpPr>
        <p:sp>
          <p:nvSpPr>
            <p:cNvPr id="133" name="Google Shape;133;p2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4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modelos</a:t>
            </a:r>
            <a:endParaRPr/>
          </a:p>
        </p:txBody>
      </p:sp>
      <p:grpSp>
        <p:nvGrpSpPr>
          <p:cNvPr id="639" name="Google Shape;639;p34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40" name="Google Shape;640;p3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34"/>
          <p:cNvSpPr txBox="1"/>
          <p:nvPr>
            <p:ph idx="1" type="subTitle"/>
          </p:nvPr>
        </p:nvSpPr>
        <p:spPr>
          <a:xfrm>
            <a:off x="1174225" y="1579247"/>
            <a:ext cx="22047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Escalado</a:t>
            </a:r>
            <a:endParaRPr/>
          </a:p>
        </p:txBody>
      </p:sp>
      <p:sp>
        <p:nvSpPr>
          <p:cNvPr id="647" name="Google Shape;647;p34"/>
          <p:cNvSpPr txBox="1"/>
          <p:nvPr>
            <p:ph idx="2" type="subTitle"/>
          </p:nvPr>
        </p:nvSpPr>
        <p:spPr>
          <a:xfrm>
            <a:off x="638125" y="1943950"/>
            <a:ext cx="274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Estandarización de las variables numéricas </a:t>
            </a:r>
            <a:endParaRPr/>
          </a:p>
        </p:txBody>
      </p:sp>
      <p:sp>
        <p:nvSpPr>
          <p:cNvPr id="648" name="Google Shape;648;p34"/>
          <p:cNvSpPr txBox="1"/>
          <p:nvPr>
            <p:ph idx="3" type="subTitle"/>
          </p:nvPr>
        </p:nvSpPr>
        <p:spPr>
          <a:xfrm>
            <a:off x="5783899" y="1550200"/>
            <a:ext cx="30909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Partición del dataset</a:t>
            </a:r>
            <a:endParaRPr/>
          </a:p>
        </p:txBody>
      </p:sp>
      <p:sp>
        <p:nvSpPr>
          <p:cNvPr id="649" name="Google Shape;649;p34"/>
          <p:cNvSpPr txBox="1"/>
          <p:nvPr>
            <p:ph idx="4" type="subTitle"/>
          </p:nvPr>
        </p:nvSpPr>
        <p:spPr>
          <a:xfrm>
            <a:off x="5783903" y="1915625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 training - 20% testing</a:t>
            </a:r>
            <a:endParaRPr/>
          </a:p>
        </p:txBody>
      </p:sp>
      <p:sp>
        <p:nvSpPr>
          <p:cNvPr id="650" name="Google Shape;650;p34"/>
          <p:cNvSpPr txBox="1"/>
          <p:nvPr>
            <p:ph idx="5" type="subTitle"/>
          </p:nvPr>
        </p:nvSpPr>
        <p:spPr>
          <a:xfrm>
            <a:off x="718625" y="3244425"/>
            <a:ext cx="2660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Balanceo de clases</a:t>
            </a:r>
            <a:endParaRPr/>
          </a:p>
        </p:txBody>
      </p:sp>
      <p:sp>
        <p:nvSpPr>
          <p:cNvPr id="651" name="Google Shape;651;p34"/>
          <p:cNvSpPr txBox="1"/>
          <p:nvPr>
            <p:ph idx="6" type="subTitle"/>
          </p:nvPr>
        </p:nvSpPr>
        <p:spPr>
          <a:xfrm>
            <a:off x="635725" y="3617380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Oversampling</a:t>
            </a:r>
            <a:endParaRPr/>
          </a:p>
        </p:txBody>
      </p:sp>
      <p:sp>
        <p:nvSpPr>
          <p:cNvPr id="652" name="Google Shape;652;p34"/>
          <p:cNvSpPr txBox="1"/>
          <p:nvPr>
            <p:ph idx="7" type="subTitle"/>
          </p:nvPr>
        </p:nvSpPr>
        <p:spPr>
          <a:xfrm>
            <a:off x="5783899" y="3216125"/>
            <a:ext cx="28437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Metricas a evaluar</a:t>
            </a:r>
            <a:endParaRPr/>
          </a:p>
        </p:txBody>
      </p:sp>
      <p:sp>
        <p:nvSpPr>
          <p:cNvPr id="653" name="Google Shape;653;p34"/>
          <p:cNvSpPr txBox="1"/>
          <p:nvPr>
            <p:ph idx="8" type="subTitle"/>
          </p:nvPr>
        </p:nvSpPr>
        <p:spPr>
          <a:xfrm>
            <a:off x="5783903" y="3589074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Precisión, recall, F1-Score, balanced accuracy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a evaluar</a:t>
            </a:r>
            <a:endParaRPr/>
          </a:p>
        </p:txBody>
      </p:sp>
      <p:sp>
        <p:nvSpPr>
          <p:cNvPr id="659" name="Google Shape;659;p35"/>
          <p:cNvSpPr/>
          <p:nvPr/>
        </p:nvSpPr>
        <p:spPr>
          <a:xfrm>
            <a:off x="2735875" y="1394175"/>
            <a:ext cx="18288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4772850" y="1394175"/>
            <a:ext cx="18288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700400" y="1394175"/>
            <a:ext cx="18288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2" name="Google Shape;662;p35"/>
          <p:cNvSpPr txBox="1"/>
          <p:nvPr/>
        </p:nvSpPr>
        <p:spPr>
          <a:xfrm>
            <a:off x="2919476" y="1809263"/>
            <a:ext cx="146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Recall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4954191" y="1809263"/>
            <a:ext cx="146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F1-Score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880989" y="1809275"/>
            <a:ext cx="146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Precision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Google Shape;665;p35"/>
          <p:cNvSpPr txBox="1"/>
          <p:nvPr/>
        </p:nvSpPr>
        <p:spPr>
          <a:xfrm>
            <a:off x="2832625" y="2378923"/>
            <a:ext cx="16368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¿Qué porcentaje de los pacientes que realmente sobrevivirán / 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morirán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el modelo es capaz de identificar?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66" name="Google Shape;666;p35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67" name="Google Shape;667;p35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5"/>
          <p:cNvGrpSpPr/>
          <p:nvPr/>
        </p:nvGrpSpPr>
        <p:grpSpPr>
          <a:xfrm rot="5400000">
            <a:off x="6636201" y="-1222139"/>
            <a:ext cx="418675" cy="3610831"/>
            <a:chOff x="4428249" y="1369375"/>
            <a:chExt cx="36905" cy="429569"/>
          </a:xfrm>
        </p:grpSpPr>
        <p:sp>
          <p:nvSpPr>
            <p:cNvPr id="674" name="Google Shape;674;p35"/>
            <p:cNvSpPr/>
            <p:nvPr/>
          </p:nvSpPr>
          <p:spPr>
            <a:xfrm>
              <a:off x="4428249" y="1369375"/>
              <a:ext cx="2375" cy="429104"/>
            </a:xfrm>
            <a:custGeom>
              <a:rect b="b" l="l" r="r" t="t"/>
              <a:pathLst>
                <a:path extrusionOk="0" h="18328" w="95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18284"/>
                  </a:lnTo>
                  <a:cubicBezTo>
                    <a:pt x="1" y="18306"/>
                    <a:pt x="22" y="18328"/>
                    <a:pt x="51" y="18328"/>
                  </a:cubicBezTo>
                  <a:cubicBezTo>
                    <a:pt x="73" y="18328"/>
                    <a:pt x="95" y="18306"/>
                    <a:pt x="95" y="18284"/>
                  </a:cubicBezTo>
                  <a:lnTo>
                    <a:pt x="95" y="44"/>
                  </a:lnTo>
                  <a:cubicBezTo>
                    <a:pt x="95" y="15"/>
                    <a:pt x="71" y="1"/>
                    <a:pt x="48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428354" y="1369375"/>
              <a:ext cx="36800" cy="2200"/>
            </a:xfrm>
            <a:custGeom>
              <a:rect b="b" l="l" r="r" t="t"/>
              <a:pathLst>
                <a:path extrusionOk="0" h="88" w="1472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428704" y="1383625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428704" y="1397875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428704" y="1412125"/>
              <a:ext cx="36100" cy="2175"/>
            </a:xfrm>
            <a:custGeom>
              <a:rect b="b" l="l" r="r" t="t"/>
              <a:pathLst>
                <a:path extrusionOk="0" h="87" w="1444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428354" y="1426350"/>
              <a:ext cx="18050" cy="2200"/>
            </a:xfrm>
            <a:custGeom>
              <a:rect b="b" l="l" r="r" t="t"/>
              <a:pathLst>
                <a:path extrusionOk="0" h="88" w="722">
                  <a:moveTo>
                    <a:pt x="65" y="1"/>
                  </a:moveTo>
                  <a:cubicBezTo>
                    <a:pt x="0" y="1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428704" y="144060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428704" y="1454850"/>
              <a:ext cx="36100" cy="2375"/>
            </a:xfrm>
            <a:custGeom>
              <a:rect b="b" l="l" r="r" t="t"/>
              <a:pathLst>
                <a:path extrusionOk="0" h="95" w="144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3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428354" y="1469100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428354" y="1483350"/>
              <a:ext cx="18050" cy="2350"/>
            </a:xfrm>
            <a:custGeom>
              <a:rect b="b" l="l" r="r" t="t"/>
              <a:pathLst>
                <a:path extrusionOk="0" h="94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428704" y="1497575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73"/>
                    <a:pt x="1443" y="44"/>
                  </a:cubicBezTo>
                  <a:cubicBezTo>
                    <a:pt x="1443" y="22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428704" y="151182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428354" y="1526075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0"/>
                  </a:moveTo>
                  <a:cubicBezTo>
                    <a:pt x="0" y="0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428704" y="1540325"/>
              <a:ext cx="36100" cy="2350"/>
            </a:xfrm>
            <a:custGeom>
              <a:rect b="b" l="l" r="r" t="t"/>
              <a:pathLst>
                <a:path extrusionOk="0" h="94" w="1444">
                  <a:moveTo>
                    <a:pt x="51" y="0"/>
                  </a:moveTo>
                  <a:cubicBezTo>
                    <a:pt x="22" y="0"/>
                    <a:pt x="1" y="22"/>
                    <a:pt x="1" y="43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43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428704" y="155455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3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3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428704" y="156880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650" y="95"/>
                  </a:lnTo>
                  <a:cubicBezTo>
                    <a:pt x="672" y="95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428354" y="1583050"/>
              <a:ext cx="36800" cy="2375"/>
            </a:xfrm>
            <a:custGeom>
              <a:rect b="b" l="l" r="r" t="t"/>
              <a:pathLst>
                <a:path extrusionOk="0" h="95" w="1472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1414" y="94"/>
                  </a:lnTo>
                  <a:cubicBezTo>
                    <a:pt x="1472" y="94"/>
                    <a:pt x="1472" y="1"/>
                    <a:pt x="1414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428704" y="1597300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44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428704" y="1611550"/>
              <a:ext cx="17350" cy="2350"/>
            </a:xfrm>
            <a:custGeom>
              <a:rect b="b" l="l" r="r" t="t"/>
              <a:pathLst>
                <a:path extrusionOk="0" h="94" w="69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2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428704" y="1625775"/>
              <a:ext cx="36100" cy="2375"/>
            </a:xfrm>
            <a:custGeom>
              <a:rect b="b" l="l" r="r" t="t"/>
              <a:pathLst>
                <a:path extrusionOk="0" h="95" w="1444">
                  <a:moveTo>
                    <a:pt x="51" y="1"/>
                  </a:moveTo>
                  <a:cubicBezTo>
                    <a:pt x="22" y="1"/>
                    <a:pt x="1" y="23"/>
                    <a:pt x="1" y="51"/>
                  </a:cubicBezTo>
                  <a:cubicBezTo>
                    <a:pt x="1" y="73"/>
                    <a:pt x="22" y="95"/>
                    <a:pt x="51" y="95"/>
                  </a:cubicBezTo>
                  <a:lnTo>
                    <a:pt x="1400" y="95"/>
                  </a:lnTo>
                  <a:cubicBezTo>
                    <a:pt x="1422" y="95"/>
                    <a:pt x="1443" y="73"/>
                    <a:pt x="1443" y="51"/>
                  </a:cubicBezTo>
                  <a:cubicBezTo>
                    <a:pt x="1443" y="23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428354" y="1640025"/>
              <a:ext cx="18050" cy="2375"/>
            </a:xfrm>
            <a:custGeom>
              <a:rect b="b" l="l" r="r" t="t"/>
              <a:pathLst>
                <a:path extrusionOk="0" h="95" w="722">
                  <a:moveTo>
                    <a:pt x="65" y="1"/>
                  </a:moveTo>
                  <a:cubicBezTo>
                    <a:pt x="0" y="1"/>
                    <a:pt x="0" y="94"/>
                    <a:pt x="65" y="94"/>
                  </a:cubicBezTo>
                  <a:lnTo>
                    <a:pt x="664" y="94"/>
                  </a:lnTo>
                  <a:cubicBezTo>
                    <a:pt x="722" y="94"/>
                    <a:pt x="722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428704" y="165427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94"/>
                    <a:pt x="693" y="73"/>
                    <a:pt x="693" y="51"/>
                  </a:cubicBezTo>
                  <a:cubicBezTo>
                    <a:pt x="693" y="22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428704" y="1668525"/>
              <a:ext cx="36100" cy="2350"/>
            </a:xfrm>
            <a:custGeom>
              <a:rect b="b" l="l" r="r" t="t"/>
              <a:pathLst>
                <a:path extrusionOk="0" h="94" w="1444">
                  <a:moveTo>
                    <a:pt x="51" y="0"/>
                  </a:moveTo>
                  <a:cubicBezTo>
                    <a:pt x="22" y="0"/>
                    <a:pt x="1" y="22"/>
                    <a:pt x="1" y="51"/>
                  </a:cubicBezTo>
                  <a:cubicBezTo>
                    <a:pt x="1" y="72"/>
                    <a:pt x="22" y="94"/>
                    <a:pt x="51" y="94"/>
                  </a:cubicBezTo>
                  <a:lnTo>
                    <a:pt x="1400" y="94"/>
                  </a:lnTo>
                  <a:cubicBezTo>
                    <a:pt x="1422" y="94"/>
                    <a:pt x="1443" y="72"/>
                    <a:pt x="1443" y="51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428704" y="1682950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15"/>
                    <a:pt x="1" y="43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3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428354" y="1697200"/>
              <a:ext cx="18050" cy="2175"/>
            </a:xfrm>
            <a:custGeom>
              <a:rect b="b" l="l" r="r" t="t"/>
              <a:pathLst>
                <a:path extrusionOk="0" h="87" w="722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664" y="87"/>
                  </a:lnTo>
                  <a:cubicBezTo>
                    <a:pt x="722" y="87"/>
                    <a:pt x="722" y="0"/>
                    <a:pt x="664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428704" y="1711425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6"/>
                    <a:pt x="1443" y="44"/>
                  </a:cubicBezTo>
                  <a:cubicBezTo>
                    <a:pt x="1443" y="15"/>
                    <a:pt x="1422" y="1"/>
                    <a:pt x="140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428704" y="1725675"/>
              <a:ext cx="17350" cy="2375"/>
            </a:xfrm>
            <a:custGeom>
              <a:rect b="b" l="l" r="r" t="t"/>
              <a:pathLst>
                <a:path extrusionOk="0" h="95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73"/>
                    <a:pt x="22" y="94"/>
                    <a:pt x="51" y="94"/>
                  </a:cubicBezTo>
                  <a:lnTo>
                    <a:pt x="650" y="94"/>
                  </a:lnTo>
                  <a:cubicBezTo>
                    <a:pt x="672" y="87"/>
                    <a:pt x="693" y="73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428704" y="1739925"/>
              <a:ext cx="17350" cy="2175"/>
            </a:xfrm>
            <a:custGeom>
              <a:rect b="b" l="l" r="r" t="t"/>
              <a:pathLst>
                <a:path extrusionOk="0" h="87" w="694">
                  <a:moveTo>
                    <a:pt x="51" y="0"/>
                  </a:moveTo>
                  <a:cubicBezTo>
                    <a:pt x="22" y="0"/>
                    <a:pt x="1" y="15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5"/>
                    <a:pt x="693" y="44"/>
                  </a:cubicBezTo>
                  <a:cubicBezTo>
                    <a:pt x="693" y="15"/>
                    <a:pt x="672" y="0"/>
                    <a:pt x="65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428354" y="1754175"/>
              <a:ext cx="36800" cy="2175"/>
            </a:xfrm>
            <a:custGeom>
              <a:rect b="b" l="l" r="r" t="t"/>
              <a:pathLst>
                <a:path extrusionOk="0" h="87" w="1472">
                  <a:moveTo>
                    <a:pt x="65" y="0"/>
                  </a:moveTo>
                  <a:cubicBezTo>
                    <a:pt x="0" y="0"/>
                    <a:pt x="0" y="87"/>
                    <a:pt x="65" y="87"/>
                  </a:cubicBezTo>
                  <a:lnTo>
                    <a:pt x="1414" y="87"/>
                  </a:lnTo>
                  <a:cubicBezTo>
                    <a:pt x="1472" y="87"/>
                    <a:pt x="1472" y="0"/>
                    <a:pt x="1414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428704" y="176840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15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15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428704" y="1782650"/>
              <a:ext cx="17350" cy="2200"/>
            </a:xfrm>
            <a:custGeom>
              <a:rect b="b" l="l" r="r" t="t"/>
              <a:pathLst>
                <a:path extrusionOk="0" h="88" w="694">
                  <a:moveTo>
                    <a:pt x="51" y="1"/>
                  </a:moveTo>
                  <a:cubicBezTo>
                    <a:pt x="22" y="1"/>
                    <a:pt x="1" y="22"/>
                    <a:pt x="1" y="44"/>
                  </a:cubicBezTo>
                  <a:cubicBezTo>
                    <a:pt x="1" y="66"/>
                    <a:pt x="22" y="87"/>
                    <a:pt x="51" y="87"/>
                  </a:cubicBezTo>
                  <a:lnTo>
                    <a:pt x="650" y="87"/>
                  </a:lnTo>
                  <a:cubicBezTo>
                    <a:pt x="672" y="87"/>
                    <a:pt x="693" y="66"/>
                    <a:pt x="693" y="44"/>
                  </a:cubicBezTo>
                  <a:cubicBezTo>
                    <a:pt x="693" y="22"/>
                    <a:pt x="672" y="1"/>
                    <a:pt x="650" y="1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4428542" y="1796744"/>
              <a:ext cx="36100" cy="2200"/>
            </a:xfrm>
            <a:custGeom>
              <a:rect b="b" l="l" r="r" t="t"/>
              <a:pathLst>
                <a:path extrusionOk="0" h="88" w="1444">
                  <a:moveTo>
                    <a:pt x="51" y="0"/>
                  </a:moveTo>
                  <a:cubicBezTo>
                    <a:pt x="22" y="0"/>
                    <a:pt x="1" y="22"/>
                    <a:pt x="1" y="44"/>
                  </a:cubicBezTo>
                  <a:cubicBezTo>
                    <a:pt x="1" y="65"/>
                    <a:pt x="22" y="87"/>
                    <a:pt x="51" y="87"/>
                  </a:cubicBezTo>
                  <a:lnTo>
                    <a:pt x="1400" y="87"/>
                  </a:lnTo>
                  <a:cubicBezTo>
                    <a:pt x="1422" y="87"/>
                    <a:pt x="1443" y="65"/>
                    <a:pt x="1443" y="44"/>
                  </a:cubicBezTo>
                  <a:cubicBezTo>
                    <a:pt x="1443" y="22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35"/>
          <p:cNvSpPr txBox="1"/>
          <p:nvPr/>
        </p:nvSpPr>
        <p:spPr>
          <a:xfrm>
            <a:off x="796400" y="2378925"/>
            <a:ext cx="1636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¿Qué porcentaje de los pacientes que predecimos su supervivencia realmente sobreviven?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p35"/>
          <p:cNvSpPr txBox="1"/>
          <p:nvPr/>
        </p:nvSpPr>
        <p:spPr>
          <a:xfrm>
            <a:off x="4867350" y="2416123"/>
            <a:ext cx="16368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Promedio entre precision y recall, nos da un 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número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que nos permite 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comparar</a:t>
            </a: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los resultados de los diferentes algoritmos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6815575" y="1394175"/>
            <a:ext cx="18288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09" name="Google Shape;709;p35"/>
          <p:cNvSpPr txBox="1"/>
          <p:nvPr/>
        </p:nvSpPr>
        <p:spPr>
          <a:xfrm>
            <a:off x="6996925" y="1654624"/>
            <a:ext cx="1463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Balanced </a:t>
            </a:r>
            <a:r>
              <a:rPr b="1"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1"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35"/>
          <p:cNvSpPr txBox="1"/>
          <p:nvPr/>
        </p:nvSpPr>
        <p:spPr>
          <a:xfrm>
            <a:off x="6910075" y="2416123"/>
            <a:ext cx="16368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Promedio de los recall de ambas clases</a:t>
            </a:r>
            <a:endParaRPr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6"/>
          <p:cNvSpPr txBox="1"/>
          <p:nvPr>
            <p:ph idx="1" type="subTitle"/>
          </p:nvPr>
        </p:nvSpPr>
        <p:spPr>
          <a:xfrm>
            <a:off x="1628775" y="1422450"/>
            <a:ext cx="5886300" cy="22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La métrica más relevante a evaluar es la de </a:t>
            </a:r>
            <a:r>
              <a:rPr b="1" i="1" lang="en">
                <a:latin typeface="Raleway"/>
                <a:ea typeface="Raleway"/>
                <a:cs typeface="Raleway"/>
                <a:sym typeface="Raleway"/>
              </a:rPr>
              <a:t>Recall </a:t>
            </a:r>
            <a:r>
              <a:rPr i="1" lang="en"/>
              <a:t>de la clase minoritaria: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Debe ser lo suficientemente elevada (el modelo debe ser capaz de identificar los pacientes que realmente sobrevivirán)</a:t>
            </a:r>
            <a:endParaRPr/>
          </a:p>
        </p:txBody>
      </p:sp>
      <p:grpSp>
        <p:nvGrpSpPr>
          <p:cNvPr id="716" name="Google Shape;716;p36"/>
          <p:cNvGrpSpPr/>
          <p:nvPr/>
        </p:nvGrpSpPr>
        <p:grpSpPr>
          <a:xfrm>
            <a:off x="4092297" y="3806520"/>
            <a:ext cx="959450" cy="99600"/>
            <a:chOff x="774912" y="910870"/>
            <a:chExt cx="959450" cy="99600"/>
          </a:xfrm>
        </p:grpSpPr>
        <p:sp>
          <p:nvSpPr>
            <p:cNvPr id="717" name="Google Shape;717;p36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37"/>
          <p:cNvPicPr preferRelativeResize="0"/>
          <p:nvPr/>
        </p:nvPicPr>
        <p:blipFill rotWithShape="1">
          <a:blip r:embed="rId3">
            <a:alphaModFix/>
          </a:blip>
          <a:srcRect b="669" l="30279" r="0" t="38499"/>
          <a:stretch/>
        </p:blipFill>
        <p:spPr>
          <a:xfrm>
            <a:off x="0" y="-28100"/>
            <a:ext cx="4445199" cy="51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7"/>
          <p:cNvSpPr/>
          <p:nvPr/>
        </p:nvSpPr>
        <p:spPr>
          <a:xfrm>
            <a:off x="-2475" y="-28100"/>
            <a:ext cx="4445100" cy="51717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7"/>
          <p:cNvSpPr txBox="1"/>
          <p:nvPr>
            <p:ph type="title"/>
          </p:nvPr>
        </p:nvSpPr>
        <p:spPr>
          <a:xfrm>
            <a:off x="608025" y="295975"/>
            <a:ext cx="3139500" cy="18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Modelos de clasificación binaria propuestos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0" name="Google Shape;730;p37"/>
          <p:cNvCxnSpPr>
            <a:endCxn id="731" idx="0"/>
          </p:cNvCxnSpPr>
          <p:nvPr/>
        </p:nvCxnSpPr>
        <p:spPr>
          <a:xfrm>
            <a:off x="5409912" y="-45144"/>
            <a:ext cx="4500" cy="4133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2" name="Google Shape;732;p37"/>
          <p:cNvSpPr/>
          <p:nvPr/>
        </p:nvSpPr>
        <p:spPr>
          <a:xfrm>
            <a:off x="5364612" y="1023679"/>
            <a:ext cx="99600" cy="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7"/>
          <p:cNvSpPr/>
          <p:nvPr/>
        </p:nvSpPr>
        <p:spPr>
          <a:xfrm>
            <a:off x="5364612" y="2555793"/>
            <a:ext cx="99600" cy="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7"/>
          <p:cNvSpPr/>
          <p:nvPr/>
        </p:nvSpPr>
        <p:spPr>
          <a:xfrm>
            <a:off x="5364612" y="3317806"/>
            <a:ext cx="99600" cy="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7"/>
          <p:cNvSpPr txBox="1"/>
          <p:nvPr/>
        </p:nvSpPr>
        <p:spPr>
          <a:xfrm>
            <a:off x="5587250" y="905575"/>
            <a:ext cx="3389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Regresión logística (RL)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6" name="Google Shape;736;p37"/>
          <p:cNvSpPr txBox="1"/>
          <p:nvPr/>
        </p:nvSpPr>
        <p:spPr>
          <a:xfrm>
            <a:off x="5587250" y="2439938"/>
            <a:ext cx="3499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XGBoost (XGB)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7" name="Google Shape;737;p37"/>
          <p:cNvSpPr txBox="1"/>
          <p:nvPr/>
        </p:nvSpPr>
        <p:spPr>
          <a:xfrm>
            <a:off x="5587250" y="3200925"/>
            <a:ext cx="3499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Random forest (RF)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38" name="Google Shape;738;p37"/>
          <p:cNvGrpSpPr/>
          <p:nvPr/>
        </p:nvGrpSpPr>
        <p:grpSpPr>
          <a:xfrm>
            <a:off x="718622" y="2282470"/>
            <a:ext cx="959450" cy="99600"/>
            <a:chOff x="774912" y="910870"/>
            <a:chExt cx="959450" cy="99600"/>
          </a:xfrm>
        </p:grpSpPr>
        <p:sp>
          <p:nvSpPr>
            <p:cNvPr id="739" name="Google Shape;739;p3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37"/>
          <p:cNvSpPr/>
          <p:nvPr/>
        </p:nvSpPr>
        <p:spPr>
          <a:xfrm>
            <a:off x="5364612" y="1793793"/>
            <a:ext cx="99600" cy="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7"/>
          <p:cNvSpPr txBox="1"/>
          <p:nvPr/>
        </p:nvSpPr>
        <p:spPr>
          <a:xfrm>
            <a:off x="5587250" y="1677938"/>
            <a:ext cx="3499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Árboles de decisión (DT)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1" name="Google Shape;731;p37"/>
          <p:cNvSpPr/>
          <p:nvPr/>
        </p:nvSpPr>
        <p:spPr>
          <a:xfrm>
            <a:off x="5364612" y="4088556"/>
            <a:ext cx="99600" cy="9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7"/>
          <p:cNvSpPr txBox="1"/>
          <p:nvPr/>
        </p:nvSpPr>
        <p:spPr>
          <a:xfrm>
            <a:off x="5587250" y="3962925"/>
            <a:ext cx="3499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Naive Bayes (NB)</a:t>
            </a:r>
            <a:endParaRPr b="1" sz="22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38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753" name="Google Shape;753;p38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9" name="Google Shape;759;p3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1" y="1154350"/>
            <a:ext cx="6111651" cy="3779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8"/>
          <p:cNvSpPr txBox="1"/>
          <p:nvPr>
            <p:ph idx="1" type="subTitle"/>
          </p:nvPr>
        </p:nvSpPr>
        <p:spPr>
          <a:xfrm>
            <a:off x="6185721" y="3550850"/>
            <a:ext cx="2842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 que alcanzó el mejor desempeño</a:t>
            </a:r>
            <a:endParaRPr b="1"/>
          </a:p>
        </p:txBody>
      </p:sp>
      <p:sp>
        <p:nvSpPr>
          <p:cNvPr id="761" name="Google Shape;761;p38"/>
          <p:cNvSpPr txBox="1"/>
          <p:nvPr>
            <p:ph idx="2" type="title"/>
          </p:nvPr>
        </p:nvSpPr>
        <p:spPr>
          <a:xfrm>
            <a:off x="5776971" y="2574838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XGBoost</a:t>
            </a:r>
            <a:endParaRPr sz="5000"/>
          </a:p>
        </p:txBody>
      </p:sp>
      <p:sp>
        <p:nvSpPr>
          <p:cNvPr id="762" name="Google Shape;762;p38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Resultados - Desempeño de modelos</a:t>
            </a:r>
            <a:endParaRPr sz="2800"/>
          </a:p>
        </p:txBody>
      </p:sp>
      <p:grpSp>
        <p:nvGrpSpPr>
          <p:cNvPr id="763" name="Google Shape;763;p38"/>
          <p:cNvGrpSpPr/>
          <p:nvPr/>
        </p:nvGrpSpPr>
        <p:grpSpPr>
          <a:xfrm>
            <a:off x="6292649" y="1325881"/>
            <a:ext cx="2743153" cy="1371602"/>
            <a:chOff x="834100" y="3642869"/>
            <a:chExt cx="1259483" cy="628426"/>
          </a:xfrm>
        </p:grpSpPr>
        <p:sp>
          <p:nvSpPr>
            <p:cNvPr id="764" name="Google Shape;764;p38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9" name="Google Shape;789;p38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790" name="Google Shape;790;p38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8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8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8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8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8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8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8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8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8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8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8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8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8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8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8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8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8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0" name="Google Shape;810;p38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con mejor desempeño: XGBoost</a:t>
            </a:r>
            <a:endParaRPr/>
          </a:p>
        </p:txBody>
      </p:sp>
      <p:grpSp>
        <p:nvGrpSpPr>
          <p:cNvPr id="829" name="Google Shape;829;p3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30" name="Google Shape;830;p3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6" name="Google Shape;836;p3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04" y="1523400"/>
            <a:ext cx="4350825" cy="26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9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929" y="1325875"/>
            <a:ext cx="4222672" cy="326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0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del modelo </a:t>
            </a:r>
            <a:r>
              <a:rPr lang="en"/>
              <a:t>XGBoost</a:t>
            </a:r>
            <a:endParaRPr/>
          </a:p>
        </p:txBody>
      </p:sp>
      <p:grpSp>
        <p:nvGrpSpPr>
          <p:cNvPr id="843" name="Google Shape;843;p4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44" name="Google Shape;844;p4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40"/>
          <p:cNvSpPr txBox="1"/>
          <p:nvPr>
            <p:ph idx="2" type="subTitle"/>
          </p:nvPr>
        </p:nvSpPr>
        <p:spPr>
          <a:xfrm>
            <a:off x="942975" y="1948700"/>
            <a:ext cx="324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 cada 5 personas admitidas que fallecen, el modelo permite detectar 4 de ellas.</a:t>
            </a:r>
            <a:endParaRPr b="1"/>
          </a:p>
        </p:txBody>
      </p:sp>
      <p:sp>
        <p:nvSpPr>
          <p:cNvPr id="851" name="Google Shape;851;p40"/>
          <p:cNvSpPr txBox="1"/>
          <p:nvPr>
            <p:ph idx="4" type="subTitle"/>
          </p:nvPr>
        </p:nvSpPr>
        <p:spPr>
          <a:xfrm>
            <a:off x="4984987" y="1948711"/>
            <a:ext cx="345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 más relevantes (aporte de más del 66% a la predicción)</a:t>
            </a:r>
            <a:endParaRPr b="1"/>
          </a:p>
        </p:txBody>
      </p:sp>
      <p:sp>
        <p:nvSpPr>
          <p:cNvPr id="852" name="Google Shape;852;p40"/>
          <p:cNvSpPr/>
          <p:nvPr/>
        </p:nvSpPr>
        <p:spPr>
          <a:xfrm>
            <a:off x="2278799" y="3022180"/>
            <a:ext cx="377058" cy="91438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0"/>
          <p:cNvSpPr/>
          <p:nvPr/>
        </p:nvSpPr>
        <p:spPr>
          <a:xfrm>
            <a:off x="1807869" y="3022180"/>
            <a:ext cx="422727" cy="914385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0"/>
          <p:cNvSpPr/>
          <p:nvPr/>
        </p:nvSpPr>
        <p:spPr>
          <a:xfrm>
            <a:off x="3199729" y="3022180"/>
            <a:ext cx="377058" cy="91438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0"/>
          <p:cNvSpPr/>
          <p:nvPr/>
        </p:nvSpPr>
        <p:spPr>
          <a:xfrm>
            <a:off x="2727292" y="3022180"/>
            <a:ext cx="422727" cy="914385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0"/>
          <p:cNvSpPr/>
          <p:nvPr/>
        </p:nvSpPr>
        <p:spPr>
          <a:xfrm>
            <a:off x="3620807" y="3022180"/>
            <a:ext cx="422727" cy="914385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40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729" y="2240275"/>
            <a:ext cx="4222672" cy="326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1"/>
          <p:cNvSpPr txBox="1"/>
          <p:nvPr>
            <p:ph type="title"/>
          </p:nvPr>
        </p:nvSpPr>
        <p:spPr>
          <a:xfrm>
            <a:off x="608024" y="295975"/>
            <a:ext cx="71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Predicciones finales con XGBoost</a:t>
            </a:r>
            <a:endParaRPr/>
          </a:p>
        </p:txBody>
      </p:sp>
      <p:grpSp>
        <p:nvGrpSpPr>
          <p:cNvPr id="863" name="Google Shape;863;p41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864" name="Google Shape;864;p41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41"/>
          <p:cNvSpPr txBox="1"/>
          <p:nvPr>
            <p:ph idx="4294967295" type="body"/>
          </p:nvPr>
        </p:nvSpPr>
        <p:spPr>
          <a:xfrm>
            <a:off x="531825" y="1106600"/>
            <a:ext cx="79593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De cada 5 personas admitidas que fallecen, el modelo permite detectar 4.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2780817" y="2243530"/>
            <a:ext cx="821926" cy="199622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1"/>
          <p:cNvSpPr/>
          <p:nvPr/>
        </p:nvSpPr>
        <p:spPr>
          <a:xfrm>
            <a:off x="1754269" y="2243530"/>
            <a:ext cx="921478" cy="199622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1"/>
          <p:cNvSpPr/>
          <p:nvPr/>
        </p:nvSpPr>
        <p:spPr>
          <a:xfrm>
            <a:off x="4788292" y="2243530"/>
            <a:ext cx="821926" cy="199622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1"/>
          <p:cNvSpPr/>
          <p:nvPr/>
        </p:nvSpPr>
        <p:spPr>
          <a:xfrm>
            <a:off x="3758458" y="2243530"/>
            <a:ext cx="921478" cy="199622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1"/>
          <p:cNvSpPr/>
          <p:nvPr/>
        </p:nvSpPr>
        <p:spPr>
          <a:xfrm>
            <a:off x="5706171" y="2243530"/>
            <a:ext cx="921478" cy="199622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2"/>
          <p:cNvSpPr/>
          <p:nvPr/>
        </p:nvSpPr>
        <p:spPr>
          <a:xfrm>
            <a:off x="4441713" y="780025"/>
            <a:ext cx="783000" cy="40005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2"/>
          <p:cNvSpPr txBox="1"/>
          <p:nvPr>
            <p:ph idx="4294967295" type="title"/>
          </p:nvPr>
        </p:nvSpPr>
        <p:spPr>
          <a:xfrm>
            <a:off x="516750" y="176050"/>
            <a:ext cx="79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9EEF2"/>
                </a:solidFill>
                <a:latin typeface="Raleway"/>
                <a:ea typeface="Raleway"/>
                <a:cs typeface="Raleway"/>
                <a:sym typeface="Raleway"/>
              </a:rPr>
              <a:t>Predicciones obtenidas</a:t>
            </a:r>
            <a:endParaRPr sz="2200"/>
          </a:p>
        </p:txBody>
      </p:sp>
      <p:sp>
        <p:nvSpPr>
          <p:cNvPr id="882" name="Google Shape;882;p42"/>
          <p:cNvSpPr/>
          <p:nvPr/>
        </p:nvSpPr>
        <p:spPr>
          <a:xfrm>
            <a:off x="1617751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2"/>
          <p:cNvSpPr/>
          <p:nvPr/>
        </p:nvSpPr>
        <p:spPr>
          <a:xfrm>
            <a:off x="1617751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2"/>
          <p:cNvSpPr txBox="1"/>
          <p:nvPr/>
        </p:nvSpPr>
        <p:spPr>
          <a:xfrm>
            <a:off x="1513800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86</a:t>
            </a:r>
            <a:endParaRPr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5" name="Google Shape;885;p42"/>
          <p:cNvSpPr txBox="1"/>
          <p:nvPr/>
        </p:nvSpPr>
        <p:spPr>
          <a:xfrm>
            <a:off x="1513800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914</a:t>
            </a:r>
            <a:endParaRPr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42"/>
          <p:cNvSpPr/>
          <p:nvPr/>
        </p:nvSpPr>
        <p:spPr>
          <a:xfrm>
            <a:off x="7425651" y="1112905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2"/>
          <p:cNvSpPr/>
          <p:nvPr/>
        </p:nvSpPr>
        <p:spPr>
          <a:xfrm>
            <a:off x="7409501" y="2994755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2"/>
          <p:cNvSpPr txBox="1"/>
          <p:nvPr/>
        </p:nvSpPr>
        <p:spPr>
          <a:xfrm>
            <a:off x="7321700" y="2306563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239</a:t>
            </a:r>
            <a:endParaRPr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7321700" y="41969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691</a:t>
            </a:r>
            <a:endParaRPr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0" name="Google Shape;890;p42"/>
          <p:cNvSpPr/>
          <p:nvPr/>
        </p:nvSpPr>
        <p:spPr>
          <a:xfrm>
            <a:off x="5365776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2"/>
          <p:cNvSpPr txBox="1"/>
          <p:nvPr/>
        </p:nvSpPr>
        <p:spPr>
          <a:xfrm>
            <a:off x="5261825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69FB1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 b="1">
              <a:solidFill>
                <a:srgbClr val="869FB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2" name="Google Shape;892;p42"/>
          <p:cNvSpPr/>
          <p:nvPr/>
        </p:nvSpPr>
        <p:spPr>
          <a:xfrm>
            <a:off x="4632063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2"/>
          <p:cNvSpPr/>
          <p:nvPr/>
        </p:nvSpPr>
        <p:spPr>
          <a:xfrm>
            <a:off x="5365776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2"/>
          <p:cNvSpPr txBox="1"/>
          <p:nvPr/>
        </p:nvSpPr>
        <p:spPr>
          <a:xfrm>
            <a:off x="4528113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68</a:t>
            </a:r>
            <a:endParaRPr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5" name="Google Shape;895;p42"/>
          <p:cNvSpPr txBox="1"/>
          <p:nvPr/>
        </p:nvSpPr>
        <p:spPr>
          <a:xfrm>
            <a:off x="5261825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69FB1"/>
                </a:solidFill>
                <a:latin typeface="Proxima Nova"/>
                <a:ea typeface="Proxima Nova"/>
                <a:cs typeface="Proxima Nova"/>
                <a:sym typeface="Proxima Nova"/>
              </a:rPr>
              <a:t>171</a:t>
            </a:r>
            <a:endParaRPr b="1">
              <a:solidFill>
                <a:srgbClr val="869FB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96" name="Google Shape;896;p42"/>
          <p:cNvGrpSpPr/>
          <p:nvPr/>
        </p:nvGrpSpPr>
        <p:grpSpPr>
          <a:xfrm flipH="1">
            <a:off x="5976712" y="3362707"/>
            <a:ext cx="899630" cy="400199"/>
            <a:chOff x="4943575" y="2516350"/>
            <a:chExt cx="98675" cy="81700"/>
          </a:xfrm>
        </p:grpSpPr>
        <p:sp>
          <p:nvSpPr>
            <p:cNvPr id="897" name="Google Shape;897;p42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42"/>
          <p:cNvGrpSpPr/>
          <p:nvPr/>
        </p:nvGrpSpPr>
        <p:grpSpPr>
          <a:xfrm flipH="1">
            <a:off x="5976712" y="1480882"/>
            <a:ext cx="899630" cy="400199"/>
            <a:chOff x="4943575" y="2516350"/>
            <a:chExt cx="98675" cy="81700"/>
          </a:xfrm>
        </p:grpSpPr>
        <p:sp>
          <p:nvSpPr>
            <p:cNvPr id="976" name="Google Shape;976;p42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4" name="Google Shape;1054;p42"/>
          <p:cNvSpPr/>
          <p:nvPr/>
        </p:nvSpPr>
        <p:spPr>
          <a:xfrm>
            <a:off x="4632063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2"/>
          <p:cNvSpPr txBox="1"/>
          <p:nvPr/>
        </p:nvSpPr>
        <p:spPr>
          <a:xfrm>
            <a:off x="4528113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743</a:t>
            </a:r>
            <a:endParaRPr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56" name="Google Shape;1056;p42"/>
          <p:cNvGrpSpPr/>
          <p:nvPr/>
        </p:nvGrpSpPr>
        <p:grpSpPr>
          <a:xfrm>
            <a:off x="2287417" y="1576599"/>
            <a:ext cx="1959041" cy="208784"/>
            <a:chOff x="6336019" y="3733725"/>
            <a:chExt cx="2566206" cy="351310"/>
          </a:xfrm>
        </p:grpSpPr>
        <p:sp>
          <p:nvSpPr>
            <p:cNvPr id="1057" name="Google Shape;1057;p4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" name="Google Shape;1061;p42"/>
          <p:cNvGrpSpPr/>
          <p:nvPr/>
        </p:nvGrpSpPr>
        <p:grpSpPr>
          <a:xfrm>
            <a:off x="2287417" y="3458424"/>
            <a:ext cx="1959041" cy="208784"/>
            <a:chOff x="6336019" y="3733725"/>
            <a:chExt cx="2566206" cy="351310"/>
          </a:xfrm>
        </p:grpSpPr>
        <p:sp>
          <p:nvSpPr>
            <p:cNvPr id="1062" name="Google Shape;1062;p42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42"/>
          <p:cNvSpPr txBox="1"/>
          <p:nvPr/>
        </p:nvSpPr>
        <p:spPr>
          <a:xfrm>
            <a:off x="7827950" y="2410825"/>
            <a:ext cx="115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FBFB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XGBoost</a:t>
            </a:r>
            <a:endParaRPr b="1" sz="1800">
              <a:solidFill>
                <a:srgbClr val="F9FB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7" name="Google Shape;1067;p42"/>
          <p:cNvSpPr txBox="1"/>
          <p:nvPr/>
        </p:nvSpPr>
        <p:spPr>
          <a:xfrm>
            <a:off x="226975" y="1995325"/>
            <a:ext cx="1286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FBFB"/>
                </a:solidFill>
                <a:latin typeface="Proxima Nova"/>
                <a:ea typeface="Proxima Nova"/>
                <a:cs typeface="Proxima Nova"/>
                <a:sym typeface="Proxima Nova"/>
              </a:rPr>
              <a:t>Ground Truth (c/ 1000 pacientes admitidos)</a:t>
            </a:r>
            <a:endParaRPr b="1" sz="1800">
              <a:solidFill>
                <a:srgbClr val="F9FB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2880650" y="1937763"/>
            <a:ext cx="776100" cy="776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79%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069" name="Google Shape;1069;p42"/>
          <p:cNvSpPr/>
          <p:nvPr/>
        </p:nvSpPr>
        <p:spPr>
          <a:xfrm>
            <a:off x="2913613" y="3814063"/>
            <a:ext cx="776100" cy="776100"/>
          </a:xfrm>
          <a:prstGeom prst="ellipse">
            <a:avLst/>
          </a:prstGeom>
          <a:noFill/>
          <a:ln cap="flat" cmpd="sng" w="38100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</a:rPr>
              <a:t>81</a:t>
            </a:r>
            <a:r>
              <a:rPr b="1" lang="en">
                <a:solidFill>
                  <a:srgbClr val="93C47D"/>
                </a:solidFill>
              </a:rPr>
              <a:t>%</a:t>
            </a:r>
            <a:endParaRPr b="1">
              <a:solidFill>
                <a:srgbClr val="93C47D"/>
              </a:solidFill>
            </a:endParaRPr>
          </a:p>
        </p:txBody>
      </p:sp>
      <p:sp>
        <p:nvSpPr>
          <p:cNvPr id="1070" name="Google Shape;1070;p42"/>
          <p:cNvSpPr/>
          <p:nvPr/>
        </p:nvSpPr>
        <p:spPr>
          <a:xfrm>
            <a:off x="226975" y="779900"/>
            <a:ext cx="1959000" cy="400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64AB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2"/>
          <p:cNvSpPr/>
          <p:nvPr/>
        </p:nvSpPr>
        <p:spPr>
          <a:xfrm>
            <a:off x="7084975" y="779900"/>
            <a:ext cx="1959000" cy="400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64AB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2"/>
          <p:cNvSpPr/>
          <p:nvPr/>
        </p:nvSpPr>
        <p:spPr>
          <a:xfrm>
            <a:off x="4441700" y="780025"/>
            <a:ext cx="783000" cy="400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"/>
          <p:cNvSpPr/>
          <p:nvPr/>
        </p:nvSpPr>
        <p:spPr>
          <a:xfrm>
            <a:off x="4632051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2"/>
          <p:cNvSpPr txBox="1"/>
          <p:nvPr/>
        </p:nvSpPr>
        <p:spPr>
          <a:xfrm>
            <a:off x="4528100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68</a:t>
            </a:r>
            <a:endParaRPr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5" name="Google Shape;1075;p42"/>
          <p:cNvSpPr/>
          <p:nvPr/>
        </p:nvSpPr>
        <p:spPr>
          <a:xfrm>
            <a:off x="4632051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2"/>
          <p:cNvSpPr txBox="1"/>
          <p:nvPr/>
        </p:nvSpPr>
        <p:spPr>
          <a:xfrm>
            <a:off x="4528100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743</a:t>
            </a:r>
            <a:endParaRPr b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3"/>
          <p:cNvSpPr txBox="1"/>
          <p:nvPr>
            <p:ph idx="4294967295" type="title"/>
          </p:nvPr>
        </p:nvSpPr>
        <p:spPr>
          <a:xfrm>
            <a:off x="592950" y="176050"/>
            <a:ext cx="795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9EEF2"/>
                </a:solidFill>
                <a:latin typeface="Raleway"/>
                <a:ea typeface="Raleway"/>
                <a:cs typeface="Raleway"/>
                <a:sym typeface="Raleway"/>
              </a:rPr>
              <a:t>Predicciones finales con XGBoost cada 1000 admitidos</a:t>
            </a:r>
            <a:endParaRPr sz="2200"/>
          </a:p>
        </p:txBody>
      </p:sp>
      <p:sp>
        <p:nvSpPr>
          <p:cNvPr id="1082" name="Google Shape;1082;p43"/>
          <p:cNvSpPr/>
          <p:nvPr/>
        </p:nvSpPr>
        <p:spPr>
          <a:xfrm>
            <a:off x="4479325" y="780025"/>
            <a:ext cx="783000" cy="40005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3"/>
          <p:cNvSpPr/>
          <p:nvPr/>
        </p:nvSpPr>
        <p:spPr>
          <a:xfrm>
            <a:off x="1617751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3"/>
          <p:cNvSpPr/>
          <p:nvPr/>
        </p:nvSpPr>
        <p:spPr>
          <a:xfrm>
            <a:off x="1617751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3"/>
          <p:cNvSpPr txBox="1"/>
          <p:nvPr/>
        </p:nvSpPr>
        <p:spPr>
          <a:xfrm>
            <a:off x="1513800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86</a:t>
            </a:r>
            <a:endParaRPr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6" name="Google Shape;1086;p43"/>
          <p:cNvSpPr txBox="1"/>
          <p:nvPr/>
        </p:nvSpPr>
        <p:spPr>
          <a:xfrm>
            <a:off x="1513800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914</a:t>
            </a:r>
            <a:endParaRPr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7" name="Google Shape;1087;p43"/>
          <p:cNvSpPr/>
          <p:nvPr/>
        </p:nvSpPr>
        <p:spPr>
          <a:xfrm>
            <a:off x="7425651" y="1112905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3"/>
          <p:cNvSpPr/>
          <p:nvPr/>
        </p:nvSpPr>
        <p:spPr>
          <a:xfrm>
            <a:off x="7409501" y="2994755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3"/>
          <p:cNvSpPr txBox="1"/>
          <p:nvPr/>
        </p:nvSpPr>
        <p:spPr>
          <a:xfrm>
            <a:off x="7321700" y="2306563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239</a:t>
            </a:r>
            <a:endParaRPr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0" name="Google Shape;1090;p43"/>
          <p:cNvSpPr txBox="1"/>
          <p:nvPr/>
        </p:nvSpPr>
        <p:spPr>
          <a:xfrm>
            <a:off x="7321700" y="41969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691</a:t>
            </a:r>
            <a:endParaRPr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1" name="Google Shape;1091;p43"/>
          <p:cNvSpPr/>
          <p:nvPr/>
        </p:nvSpPr>
        <p:spPr>
          <a:xfrm>
            <a:off x="5365776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3"/>
          <p:cNvSpPr txBox="1"/>
          <p:nvPr/>
        </p:nvSpPr>
        <p:spPr>
          <a:xfrm>
            <a:off x="5261825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r>
            <a:endParaRPr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3" name="Google Shape;1093;p43"/>
          <p:cNvSpPr/>
          <p:nvPr/>
        </p:nvSpPr>
        <p:spPr>
          <a:xfrm>
            <a:off x="4663576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3"/>
          <p:cNvSpPr/>
          <p:nvPr/>
        </p:nvSpPr>
        <p:spPr>
          <a:xfrm>
            <a:off x="5365776" y="1112918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3"/>
          <p:cNvSpPr txBox="1"/>
          <p:nvPr/>
        </p:nvSpPr>
        <p:spPr>
          <a:xfrm>
            <a:off x="4559625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68</a:t>
            </a:r>
            <a:endParaRPr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6" name="Google Shape;1096;p43"/>
          <p:cNvSpPr txBox="1"/>
          <p:nvPr/>
        </p:nvSpPr>
        <p:spPr>
          <a:xfrm>
            <a:off x="5261825" y="2306575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171</a:t>
            </a:r>
            <a:endParaRPr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97" name="Google Shape;1097;p43"/>
          <p:cNvGrpSpPr/>
          <p:nvPr/>
        </p:nvGrpSpPr>
        <p:grpSpPr>
          <a:xfrm flipH="1">
            <a:off x="6203937" y="3413870"/>
            <a:ext cx="899630" cy="400199"/>
            <a:chOff x="4943575" y="2516350"/>
            <a:chExt cx="98675" cy="81700"/>
          </a:xfrm>
        </p:grpSpPr>
        <p:sp>
          <p:nvSpPr>
            <p:cNvPr id="1098" name="Google Shape;1098;p43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43"/>
          <p:cNvGrpSpPr/>
          <p:nvPr/>
        </p:nvGrpSpPr>
        <p:grpSpPr>
          <a:xfrm flipH="1">
            <a:off x="6203937" y="1596920"/>
            <a:ext cx="899630" cy="400199"/>
            <a:chOff x="4943575" y="2516350"/>
            <a:chExt cx="98675" cy="81700"/>
          </a:xfrm>
        </p:grpSpPr>
        <p:sp>
          <p:nvSpPr>
            <p:cNvPr id="1177" name="Google Shape;1177;p43"/>
            <p:cNvSpPr/>
            <p:nvPr/>
          </p:nvSpPr>
          <p:spPr>
            <a:xfrm>
              <a:off x="5036450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50281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50281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50281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50197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501967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50196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501967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501972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50112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50112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50112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50112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50112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50112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50112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5002725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50027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50027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50027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50027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50027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50027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50027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5002725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4994250" y="25163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4994250" y="2524100"/>
              <a:ext cx="5750" cy="4775"/>
            </a:xfrm>
            <a:custGeom>
              <a:rect b="b" l="l" r="r" t="t"/>
              <a:pathLst>
                <a:path extrusionOk="0"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499425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49943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499425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49942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499425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499430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49942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4994250" y="2585575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4994250" y="2593150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49857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49858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49857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49857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49857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49858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49857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4977300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497735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4977300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497730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4977300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4977350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497730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496882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4968875" y="2539400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496882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4968825" y="2554750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496882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496887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4968825" y="2577825"/>
              <a:ext cx="5800" cy="4825"/>
            </a:xfrm>
            <a:custGeom>
              <a:rect b="b" l="l" r="r" t="t"/>
              <a:pathLst>
                <a:path extrusionOk="0"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4960525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496057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4960525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496052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4960525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4960575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496052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4952050" y="2531675"/>
              <a:ext cx="5625" cy="4900"/>
            </a:xfrm>
            <a:custGeom>
              <a:rect b="b" l="l" r="r" t="t"/>
              <a:pathLst>
                <a:path extrusionOk="0"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4952100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4952050" y="2547175"/>
              <a:ext cx="5625" cy="4725"/>
            </a:xfrm>
            <a:custGeom>
              <a:rect b="b" l="l" r="r" t="t"/>
              <a:pathLst>
                <a:path extrusionOk="0"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4952050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4952050" y="2562500"/>
              <a:ext cx="5625" cy="4800"/>
            </a:xfrm>
            <a:custGeom>
              <a:rect b="b" l="l" r="r" t="t"/>
              <a:pathLst>
                <a:path extrusionOk="0"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4952100" y="2570225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4952050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4943575" y="2531675"/>
              <a:ext cx="5750" cy="4900"/>
            </a:xfrm>
            <a:custGeom>
              <a:rect b="b" l="l" r="r" t="t"/>
              <a:pathLst>
                <a:path extrusionOk="0"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4943625" y="2539400"/>
              <a:ext cx="5575" cy="4750"/>
            </a:xfrm>
            <a:custGeom>
              <a:rect b="b" l="l" r="r" t="t"/>
              <a:pathLst>
                <a:path extrusionOk="0"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4943575" y="2547175"/>
              <a:ext cx="5750" cy="4725"/>
            </a:xfrm>
            <a:custGeom>
              <a:rect b="b" l="l" r="r" t="t"/>
              <a:pathLst>
                <a:path extrusionOk="0"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4943575" y="2554750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4943575" y="2562500"/>
              <a:ext cx="5750" cy="4800"/>
            </a:xfrm>
            <a:custGeom>
              <a:rect b="b" l="l" r="r" t="t"/>
              <a:pathLst>
                <a:path extrusionOk="0"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4943625" y="2570225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4943575" y="2577825"/>
              <a:ext cx="5625" cy="4825"/>
            </a:xfrm>
            <a:custGeom>
              <a:rect b="b" l="l" r="r" t="t"/>
              <a:pathLst>
                <a:path extrusionOk="0"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43"/>
          <p:cNvSpPr/>
          <p:nvPr/>
        </p:nvSpPr>
        <p:spPr>
          <a:xfrm>
            <a:off x="4663576" y="2994743"/>
            <a:ext cx="402288" cy="1136125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43"/>
          <p:cNvSpPr txBox="1"/>
          <p:nvPr/>
        </p:nvSpPr>
        <p:spPr>
          <a:xfrm>
            <a:off x="4559625" y="4188400"/>
            <a:ext cx="6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743</a:t>
            </a:r>
            <a:endParaRPr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57" name="Google Shape;1257;p43"/>
          <p:cNvGrpSpPr/>
          <p:nvPr/>
        </p:nvGrpSpPr>
        <p:grpSpPr>
          <a:xfrm>
            <a:off x="2287417" y="1576599"/>
            <a:ext cx="1959041" cy="208784"/>
            <a:chOff x="6336019" y="3733725"/>
            <a:chExt cx="2566206" cy="351310"/>
          </a:xfrm>
        </p:grpSpPr>
        <p:sp>
          <p:nvSpPr>
            <p:cNvPr id="1258" name="Google Shape;1258;p4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43"/>
          <p:cNvGrpSpPr/>
          <p:nvPr/>
        </p:nvGrpSpPr>
        <p:grpSpPr>
          <a:xfrm>
            <a:off x="2287417" y="3458424"/>
            <a:ext cx="1959041" cy="208784"/>
            <a:chOff x="6336019" y="3733725"/>
            <a:chExt cx="2566206" cy="351310"/>
          </a:xfrm>
        </p:grpSpPr>
        <p:sp>
          <p:nvSpPr>
            <p:cNvPr id="1263" name="Google Shape;1263;p43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43"/>
          <p:cNvSpPr txBox="1"/>
          <p:nvPr/>
        </p:nvSpPr>
        <p:spPr>
          <a:xfrm>
            <a:off x="7179775" y="655150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BFB"/>
                </a:solidFill>
                <a:latin typeface="Proxima Nova"/>
                <a:ea typeface="Proxima Nova"/>
                <a:cs typeface="Proxima Nova"/>
                <a:sym typeface="Proxima Nova"/>
              </a:rPr>
              <a:t>Modelo</a:t>
            </a:r>
            <a:endParaRPr>
              <a:solidFill>
                <a:srgbClr val="F9FB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8" name="Google Shape;1268;p43"/>
          <p:cNvSpPr txBox="1"/>
          <p:nvPr/>
        </p:nvSpPr>
        <p:spPr>
          <a:xfrm>
            <a:off x="1195138" y="712700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BFB"/>
                </a:solidFill>
                <a:latin typeface="Proxima Nova"/>
                <a:ea typeface="Proxima Nova"/>
                <a:cs typeface="Proxima Nova"/>
                <a:sym typeface="Proxima Nova"/>
              </a:rPr>
              <a:t>Ground Truth</a:t>
            </a:r>
            <a:endParaRPr>
              <a:solidFill>
                <a:srgbClr val="F9FBF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9" name="Google Shape;1269;p43"/>
          <p:cNvSpPr/>
          <p:nvPr/>
        </p:nvSpPr>
        <p:spPr>
          <a:xfrm>
            <a:off x="2880650" y="1861563"/>
            <a:ext cx="776100" cy="776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79%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270" name="Google Shape;1270;p43"/>
          <p:cNvSpPr/>
          <p:nvPr/>
        </p:nvSpPr>
        <p:spPr>
          <a:xfrm>
            <a:off x="2913613" y="3814063"/>
            <a:ext cx="776100" cy="776100"/>
          </a:xfrm>
          <a:prstGeom prst="ellipse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81%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1259350" y="584650"/>
            <a:ext cx="66252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144" name="Google Shape;144;p26"/>
          <p:cNvGrpSpPr/>
          <p:nvPr/>
        </p:nvGrpSpPr>
        <p:grpSpPr>
          <a:xfrm>
            <a:off x="4092225" y="1324445"/>
            <a:ext cx="959450" cy="99600"/>
            <a:chOff x="774912" y="910870"/>
            <a:chExt cx="959450" cy="99600"/>
          </a:xfrm>
        </p:grpSpPr>
        <p:sp>
          <p:nvSpPr>
            <p:cNvPr id="145" name="Google Shape;145;p26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1797775" y="1806925"/>
            <a:ext cx="64605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predicciones de mortalidad de pacientes admitidos en hospitales aún se encuentran insuficientemente caracterizadas.</a:t>
            </a:r>
            <a:endParaRPr/>
          </a:p>
        </p:txBody>
      </p:sp>
      <p:grpSp>
        <p:nvGrpSpPr>
          <p:cNvPr id="152" name="Google Shape;152;p26"/>
          <p:cNvGrpSpPr/>
          <p:nvPr/>
        </p:nvGrpSpPr>
        <p:grpSpPr>
          <a:xfrm>
            <a:off x="7783306" y="2998912"/>
            <a:ext cx="654371" cy="644384"/>
            <a:chOff x="7964906" y="2434073"/>
            <a:chExt cx="373627" cy="367925"/>
          </a:xfrm>
        </p:grpSpPr>
        <p:sp>
          <p:nvSpPr>
            <p:cNvPr id="153" name="Google Shape;153;p26"/>
            <p:cNvSpPr/>
            <p:nvPr/>
          </p:nvSpPr>
          <p:spPr>
            <a:xfrm>
              <a:off x="8252397" y="2622942"/>
              <a:ext cx="46699" cy="46317"/>
            </a:xfrm>
            <a:custGeom>
              <a:rect b="b" l="l" r="r" t="t"/>
              <a:pathLst>
                <a:path extrusionOk="0" h="1454" w="1466">
                  <a:moveTo>
                    <a:pt x="715" y="334"/>
                  </a:moveTo>
                  <a:cubicBezTo>
                    <a:pt x="941" y="358"/>
                    <a:pt x="1108" y="513"/>
                    <a:pt x="1108" y="727"/>
                  </a:cubicBezTo>
                  <a:cubicBezTo>
                    <a:pt x="1108" y="929"/>
                    <a:pt x="929" y="1108"/>
                    <a:pt x="715" y="1108"/>
                  </a:cubicBezTo>
                  <a:cubicBezTo>
                    <a:pt x="513" y="1108"/>
                    <a:pt x="334" y="929"/>
                    <a:pt x="334" y="727"/>
                  </a:cubicBezTo>
                  <a:cubicBezTo>
                    <a:pt x="334" y="513"/>
                    <a:pt x="513" y="334"/>
                    <a:pt x="715" y="334"/>
                  </a:cubicBezTo>
                  <a:close/>
                  <a:moveTo>
                    <a:pt x="739" y="1"/>
                  </a:moveTo>
                  <a:cubicBezTo>
                    <a:pt x="334" y="13"/>
                    <a:pt x="1" y="334"/>
                    <a:pt x="1" y="727"/>
                  </a:cubicBezTo>
                  <a:cubicBezTo>
                    <a:pt x="1" y="1132"/>
                    <a:pt x="334" y="1453"/>
                    <a:pt x="739" y="1453"/>
                  </a:cubicBezTo>
                  <a:cubicBezTo>
                    <a:pt x="1132" y="1453"/>
                    <a:pt x="1465" y="1132"/>
                    <a:pt x="1465" y="727"/>
                  </a:cubicBezTo>
                  <a:cubicBezTo>
                    <a:pt x="1465" y="322"/>
                    <a:pt x="1132" y="1"/>
                    <a:pt x="73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7964906" y="2434073"/>
              <a:ext cx="373627" cy="367925"/>
            </a:xfrm>
            <a:custGeom>
              <a:rect b="b" l="l" r="r" t="t"/>
              <a:pathLst>
                <a:path extrusionOk="0" h="11550" w="11729">
                  <a:moveTo>
                    <a:pt x="2525" y="358"/>
                  </a:moveTo>
                  <a:cubicBezTo>
                    <a:pt x="2835" y="358"/>
                    <a:pt x="3096" y="608"/>
                    <a:pt x="3096" y="929"/>
                  </a:cubicBezTo>
                  <a:lnTo>
                    <a:pt x="3096" y="941"/>
                  </a:lnTo>
                  <a:cubicBezTo>
                    <a:pt x="3096" y="1251"/>
                    <a:pt x="2835" y="1501"/>
                    <a:pt x="2525" y="1501"/>
                  </a:cubicBezTo>
                  <a:lnTo>
                    <a:pt x="2299" y="1501"/>
                  </a:lnTo>
                  <a:cubicBezTo>
                    <a:pt x="2227" y="1501"/>
                    <a:pt x="2168" y="1441"/>
                    <a:pt x="2168" y="1370"/>
                  </a:cubicBezTo>
                  <a:lnTo>
                    <a:pt x="2168" y="489"/>
                  </a:lnTo>
                  <a:cubicBezTo>
                    <a:pt x="2168" y="417"/>
                    <a:pt x="2227" y="358"/>
                    <a:pt x="2299" y="358"/>
                  </a:cubicBezTo>
                  <a:close/>
                  <a:moveTo>
                    <a:pt x="5704" y="358"/>
                  </a:moveTo>
                  <a:cubicBezTo>
                    <a:pt x="5787" y="358"/>
                    <a:pt x="5847" y="417"/>
                    <a:pt x="5847" y="512"/>
                  </a:cubicBezTo>
                  <a:lnTo>
                    <a:pt x="5847" y="1358"/>
                  </a:lnTo>
                  <a:cubicBezTo>
                    <a:pt x="5847" y="1429"/>
                    <a:pt x="5787" y="1501"/>
                    <a:pt x="5704" y="1501"/>
                  </a:cubicBezTo>
                  <a:lnTo>
                    <a:pt x="5490" y="1501"/>
                  </a:lnTo>
                  <a:cubicBezTo>
                    <a:pt x="5180" y="1501"/>
                    <a:pt x="4918" y="1251"/>
                    <a:pt x="4918" y="941"/>
                  </a:cubicBezTo>
                  <a:lnTo>
                    <a:pt x="4918" y="929"/>
                  </a:lnTo>
                  <a:cubicBezTo>
                    <a:pt x="4918" y="608"/>
                    <a:pt x="5180" y="358"/>
                    <a:pt x="5490" y="358"/>
                  </a:cubicBezTo>
                  <a:close/>
                  <a:moveTo>
                    <a:pt x="5478" y="0"/>
                  </a:moveTo>
                  <a:cubicBezTo>
                    <a:pt x="4966" y="0"/>
                    <a:pt x="4561" y="405"/>
                    <a:pt x="4561" y="905"/>
                  </a:cubicBezTo>
                  <a:lnTo>
                    <a:pt x="4561" y="929"/>
                  </a:lnTo>
                  <a:cubicBezTo>
                    <a:pt x="4561" y="1429"/>
                    <a:pt x="4966" y="1834"/>
                    <a:pt x="5478" y="1834"/>
                  </a:cubicBezTo>
                  <a:lnTo>
                    <a:pt x="5692" y="1834"/>
                  </a:lnTo>
                  <a:cubicBezTo>
                    <a:pt x="5966" y="1834"/>
                    <a:pt x="6168" y="1620"/>
                    <a:pt x="6168" y="1358"/>
                  </a:cubicBezTo>
                  <a:lnTo>
                    <a:pt x="6168" y="1084"/>
                  </a:lnTo>
                  <a:lnTo>
                    <a:pt x="6561" y="1084"/>
                  </a:lnTo>
                  <a:cubicBezTo>
                    <a:pt x="6930" y="1084"/>
                    <a:pt x="7228" y="1382"/>
                    <a:pt x="7228" y="1763"/>
                  </a:cubicBezTo>
                  <a:lnTo>
                    <a:pt x="7228" y="2667"/>
                  </a:lnTo>
                  <a:cubicBezTo>
                    <a:pt x="6966" y="2715"/>
                    <a:pt x="6740" y="2918"/>
                    <a:pt x="6692" y="3215"/>
                  </a:cubicBezTo>
                  <a:lnTo>
                    <a:pt x="6466" y="4953"/>
                  </a:lnTo>
                  <a:cubicBezTo>
                    <a:pt x="6383" y="5668"/>
                    <a:pt x="5775" y="6204"/>
                    <a:pt x="5061" y="6204"/>
                  </a:cubicBezTo>
                  <a:lnTo>
                    <a:pt x="4323" y="6204"/>
                  </a:lnTo>
                  <a:cubicBezTo>
                    <a:pt x="4239" y="6204"/>
                    <a:pt x="4168" y="6287"/>
                    <a:pt x="4168" y="6370"/>
                  </a:cubicBezTo>
                  <a:cubicBezTo>
                    <a:pt x="4168" y="6466"/>
                    <a:pt x="4239" y="6537"/>
                    <a:pt x="4323" y="6537"/>
                  </a:cubicBezTo>
                  <a:lnTo>
                    <a:pt x="5061" y="6537"/>
                  </a:lnTo>
                  <a:cubicBezTo>
                    <a:pt x="5954" y="6537"/>
                    <a:pt x="6704" y="5870"/>
                    <a:pt x="6811" y="4989"/>
                  </a:cubicBezTo>
                  <a:lnTo>
                    <a:pt x="7037" y="3251"/>
                  </a:lnTo>
                  <a:cubicBezTo>
                    <a:pt x="7049" y="3093"/>
                    <a:pt x="7189" y="2988"/>
                    <a:pt x="7335" y="2988"/>
                  </a:cubicBezTo>
                  <a:cubicBezTo>
                    <a:pt x="7343" y="2988"/>
                    <a:pt x="7351" y="2988"/>
                    <a:pt x="7359" y="2989"/>
                  </a:cubicBezTo>
                  <a:cubicBezTo>
                    <a:pt x="7526" y="3013"/>
                    <a:pt x="7633" y="3156"/>
                    <a:pt x="7621" y="3322"/>
                  </a:cubicBezTo>
                  <a:lnTo>
                    <a:pt x="7395" y="5061"/>
                  </a:lnTo>
                  <a:cubicBezTo>
                    <a:pt x="7240" y="6239"/>
                    <a:pt x="6252" y="7120"/>
                    <a:pt x="5061" y="7120"/>
                  </a:cubicBezTo>
                  <a:lnTo>
                    <a:pt x="4442" y="7120"/>
                  </a:lnTo>
                  <a:cubicBezTo>
                    <a:pt x="4359" y="7120"/>
                    <a:pt x="4287" y="7192"/>
                    <a:pt x="4287" y="7275"/>
                  </a:cubicBezTo>
                  <a:lnTo>
                    <a:pt x="4287" y="8156"/>
                  </a:lnTo>
                  <a:cubicBezTo>
                    <a:pt x="4287" y="8323"/>
                    <a:pt x="4144" y="8454"/>
                    <a:pt x="3989" y="8454"/>
                  </a:cubicBezTo>
                  <a:cubicBezTo>
                    <a:pt x="3823" y="8454"/>
                    <a:pt x="3692" y="8323"/>
                    <a:pt x="3692" y="8156"/>
                  </a:cubicBezTo>
                  <a:lnTo>
                    <a:pt x="3692" y="7275"/>
                  </a:lnTo>
                  <a:cubicBezTo>
                    <a:pt x="3692" y="7192"/>
                    <a:pt x="3608" y="7120"/>
                    <a:pt x="3525" y="7120"/>
                  </a:cubicBezTo>
                  <a:lnTo>
                    <a:pt x="2918" y="7120"/>
                  </a:lnTo>
                  <a:cubicBezTo>
                    <a:pt x="1727" y="7120"/>
                    <a:pt x="727" y="6227"/>
                    <a:pt x="572" y="5061"/>
                  </a:cubicBezTo>
                  <a:lnTo>
                    <a:pt x="358" y="3322"/>
                  </a:lnTo>
                  <a:cubicBezTo>
                    <a:pt x="334" y="3156"/>
                    <a:pt x="441" y="3013"/>
                    <a:pt x="608" y="2989"/>
                  </a:cubicBezTo>
                  <a:cubicBezTo>
                    <a:pt x="616" y="2988"/>
                    <a:pt x="625" y="2988"/>
                    <a:pt x="633" y="2988"/>
                  </a:cubicBezTo>
                  <a:cubicBezTo>
                    <a:pt x="789" y="2988"/>
                    <a:pt x="918" y="3093"/>
                    <a:pt x="930" y="3251"/>
                  </a:cubicBezTo>
                  <a:lnTo>
                    <a:pt x="1156" y="4989"/>
                  </a:lnTo>
                  <a:cubicBezTo>
                    <a:pt x="1263" y="5882"/>
                    <a:pt x="2025" y="6537"/>
                    <a:pt x="2918" y="6537"/>
                  </a:cubicBezTo>
                  <a:lnTo>
                    <a:pt x="3644" y="6537"/>
                  </a:lnTo>
                  <a:cubicBezTo>
                    <a:pt x="3727" y="6537"/>
                    <a:pt x="3811" y="6466"/>
                    <a:pt x="3811" y="6370"/>
                  </a:cubicBezTo>
                  <a:cubicBezTo>
                    <a:pt x="3811" y="6287"/>
                    <a:pt x="3727" y="6204"/>
                    <a:pt x="3644" y="6204"/>
                  </a:cubicBezTo>
                  <a:lnTo>
                    <a:pt x="2918" y="6204"/>
                  </a:lnTo>
                  <a:cubicBezTo>
                    <a:pt x="2203" y="6204"/>
                    <a:pt x="1584" y="5668"/>
                    <a:pt x="1501" y="4953"/>
                  </a:cubicBezTo>
                  <a:lnTo>
                    <a:pt x="1275" y="3215"/>
                  </a:lnTo>
                  <a:cubicBezTo>
                    <a:pt x="1251" y="2929"/>
                    <a:pt x="1025" y="2727"/>
                    <a:pt x="775" y="2679"/>
                  </a:cubicBezTo>
                  <a:lnTo>
                    <a:pt x="775" y="1775"/>
                  </a:lnTo>
                  <a:cubicBezTo>
                    <a:pt x="775" y="1405"/>
                    <a:pt x="1072" y="1108"/>
                    <a:pt x="1441" y="1108"/>
                  </a:cubicBezTo>
                  <a:lnTo>
                    <a:pt x="1822" y="1108"/>
                  </a:lnTo>
                  <a:lnTo>
                    <a:pt x="1822" y="1370"/>
                  </a:lnTo>
                  <a:cubicBezTo>
                    <a:pt x="1822" y="1644"/>
                    <a:pt x="2037" y="1846"/>
                    <a:pt x="2299" y="1846"/>
                  </a:cubicBezTo>
                  <a:lnTo>
                    <a:pt x="2525" y="1846"/>
                  </a:lnTo>
                  <a:cubicBezTo>
                    <a:pt x="3037" y="1846"/>
                    <a:pt x="3430" y="1441"/>
                    <a:pt x="3430" y="941"/>
                  </a:cubicBezTo>
                  <a:lnTo>
                    <a:pt x="3430" y="929"/>
                  </a:lnTo>
                  <a:cubicBezTo>
                    <a:pt x="3430" y="417"/>
                    <a:pt x="3037" y="12"/>
                    <a:pt x="2525" y="12"/>
                  </a:cubicBezTo>
                  <a:lnTo>
                    <a:pt x="2299" y="12"/>
                  </a:lnTo>
                  <a:cubicBezTo>
                    <a:pt x="2037" y="12"/>
                    <a:pt x="1822" y="227"/>
                    <a:pt x="1822" y="489"/>
                  </a:cubicBezTo>
                  <a:lnTo>
                    <a:pt x="1822" y="762"/>
                  </a:lnTo>
                  <a:lnTo>
                    <a:pt x="1441" y="762"/>
                  </a:lnTo>
                  <a:cubicBezTo>
                    <a:pt x="870" y="762"/>
                    <a:pt x="429" y="1227"/>
                    <a:pt x="429" y="1775"/>
                  </a:cubicBezTo>
                  <a:lnTo>
                    <a:pt x="429" y="2715"/>
                  </a:lnTo>
                  <a:cubicBezTo>
                    <a:pt x="156" y="2810"/>
                    <a:pt x="1" y="3084"/>
                    <a:pt x="25" y="3382"/>
                  </a:cubicBezTo>
                  <a:lnTo>
                    <a:pt x="251" y="5120"/>
                  </a:lnTo>
                  <a:cubicBezTo>
                    <a:pt x="418" y="6466"/>
                    <a:pt x="1561" y="7478"/>
                    <a:pt x="2918" y="7478"/>
                  </a:cubicBezTo>
                  <a:lnTo>
                    <a:pt x="3358" y="7478"/>
                  </a:lnTo>
                  <a:lnTo>
                    <a:pt x="3358" y="8192"/>
                  </a:lnTo>
                  <a:cubicBezTo>
                    <a:pt x="3358" y="8466"/>
                    <a:pt x="3549" y="8728"/>
                    <a:pt x="3823" y="8799"/>
                  </a:cubicBezTo>
                  <a:lnTo>
                    <a:pt x="3823" y="9418"/>
                  </a:lnTo>
                  <a:cubicBezTo>
                    <a:pt x="3823" y="10597"/>
                    <a:pt x="4775" y="11550"/>
                    <a:pt x="5954" y="11550"/>
                  </a:cubicBezTo>
                  <a:lnTo>
                    <a:pt x="7799" y="11550"/>
                  </a:lnTo>
                  <a:cubicBezTo>
                    <a:pt x="8966" y="11550"/>
                    <a:pt x="9919" y="10597"/>
                    <a:pt x="9919" y="9418"/>
                  </a:cubicBezTo>
                  <a:lnTo>
                    <a:pt x="9919" y="8454"/>
                  </a:lnTo>
                  <a:cubicBezTo>
                    <a:pt x="10335" y="8430"/>
                    <a:pt x="10740" y="8252"/>
                    <a:pt x="11038" y="7930"/>
                  </a:cubicBezTo>
                  <a:cubicBezTo>
                    <a:pt x="11633" y="7335"/>
                    <a:pt x="11728" y="6382"/>
                    <a:pt x="11264" y="5668"/>
                  </a:cubicBezTo>
                  <a:cubicBezTo>
                    <a:pt x="11235" y="5624"/>
                    <a:pt x="11184" y="5598"/>
                    <a:pt x="11129" y="5598"/>
                  </a:cubicBezTo>
                  <a:cubicBezTo>
                    <a:pt x="11095" y="5598"/>
                    <a:pt x="11058" y="5609"/>
                    <a:pt x="11026" y="5632"/>
                  </a:cubicBezTo>
                  <a:cubicBezTo>
                    <a:pt x="10955" y="5668"/>
                    <a:pt x="10919" y="5775"/>
                    <a:pt x="10978" y="5870"/>
                  </a:cubicBezTo>
                  <a:cubicBezTo>
                    <a:pt x="11609" y="6799"/>
                    <a:pt x="10966" y="8109"/>
                    <a:pt x="9740" y="8109"/>
                  </a:cubicBezTo>
                  <a:cubicBezTo>
                    <a:pt x="8478" y="8109"/>
                    <a:pt x="7823" y="6549"/>
                    <a:pt x="8728" y="5632"/>
                  </a:cubicBezTo>
                  <a:cubicBezTo>
                    <a:pt x="9013" y="5347"/>
                    <a:pt x="9379" y="5201"/>
                    <a:pt x="9749" y="5201"/>
                  </a:cubicBezTo>
                  <a:cubicBezTo>
                    <a:pt x="10029" y="5201"/>
                    <a:pt x="10311" y="5285"/>
                    <a:pt x="10562" y="5454"/>
                  </a:cubicBezTo>
                  <a:cubicBezTo>
                    <a:pt x="10587" y="5466"/>
                    <a:pt x="10618" y="5473"/>
                    <a:pt x="10649" y="5473"/>
                  </a:cubicBezTo>
                  <a:cubicBezTo>
                    <a:pt x="10704" y="5473"/>
                    <a:pt x="10762" y="5452"/>
                    <a:pt x="10800" y="5406"/>
                  </a:cubicBezTo>
                  <a:cubicBezTo>
                    <a:pt x="10847" y="5334"/>
                    <a:pt x="10836" y="5227"/>
                    <a:pt x="10752" y="5168"/>
                  </a:cubicBezTo>
                  <a:cubicBezTo>
                    <a:pt x="10439" y="4961"/>
                    <a:pt x="10099" y="4867"/>
                    <a:pt x="9768" y="4867"/>
                  </a:cubicBezTo>
                  <a:cubicBezTo>
                    <a:pt x="8839" y="4867"/>
                    <a:pt x="7978" y="5606"/>
                    <a:pt x="7978" y="6668"/>
                  </a:cubicBezTo>
                  <a:cubicBezTo>
                    <a:pt x="7978" y="7609"/>
                    <a:pt x="8692" y="8371"/>
                    <a:pt x="9585" y="8454"/>
                  </a:cubicBezTo>
                  <a:lnTo>
                    <a:pt x="9585" y="9406"/>
                  </a:lnTo>
                  <a:cubicBezTo>
                    <a:pt x="9585" y="10395"/>
                    <a:pt x="8776" y="11192"/>
                    <a:pt x="7799" y="11192"/>
                  </a:cubicBezTo>
                  <a:lnTo>
                    <a:pt x="5954" y="11192"/>
                  </a:lnTo>
                  <a:cubicBezTo>
                    <a:pt x="4966" y="11192"/>
                    <a:pt x="4168" y="10395"/>
                    <a:pt x="4168" y="9406"/>
                  </a:cubicBezTo>
                  <a:lnTo>
                    <a:pt x="4168" y="8787"/>
                  </a:lnTo>
                  <a:cubicBezTo>
                    <a:pt x="4430" y="8704"/>
                    <a:pt x="4620" y="8466"/>
                    <a:pt x="4620" y="8168"/>
                  </a:cubicBezTo>
                  <a:lnTo>
                    <a:pt x="4620" y="7478"/>
                  </a:lnTo>
                  <a:lnTo>
                    <a:pt x="5073" y="7478"/>
                  </a:lnTo>
                  <a:cubicBezTo>
                    <a:pt x="6418" y="7478"/>
                    <a:pt x="7573" y="6466"/>
                    <a:pt x="7740" y="5120"/>
                  </a:cubicBezTo>
                  <a:lnTo>
                    <a:pt x="7954" y="3382"/>
                  </a:lnTo>
                  <a:cubicBezTo>
                    <a:pt x="7990" y="3096"/>
                    <a:pt x="7823" y="2834"/>
                    <a:pt x="7573" y="2727"/>
                  </a:cubicBezTo>
                  <a:lnTo>
                    <a:pt x="7573" y="1763"/>
                  </a:lnTo>
                  <a:cubicBezTo>
                    <a:pt x="7573" y="1191"/>
                    <a:pt x="7109" y="751"/>
                    <a:pt x="6561" y="751"/>
                  </a:cubicBezTo>
                  <a:lnTo>
                    <a:pt x="6168" y="751"/>
                  </a:lnTo>
                  <a:lnTo>
                    <a:pt x="6168" y="477"/>
                  </a:lnTo>
                  <a:cubicBezTo>
                    <a:pt x="6168" y="215"/>
                    <a:pt x="5966" y="0"/>
                    <a:pt x="569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6"/>
          <p:cNvSpPr/>
          <p:nvPr/>
        </p:nvSpPr>
        <p:spPr>
          <a:xfrm>
            <a:off x="0" y="1645075"/>
            <a:ext cx="8437800" cy="100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1094725" y="2998900"/>
            <a:ext cx="64605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causas que provocan el deceso de los pacientes admitidos responden a múltiples factores.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642250" y="2797738"/>
            <a:ext cx="8501700" cy="100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1797775" y="4143600"/>
            <a:ext cx="64605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Contar con la capacidad de predecir el índice de supervivencia de los pacientes ingresados a un hospital dado es fundamental para enfatizar sobre las causas principales</a:t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633430" y="4179001"/>
            <a:ext cx="767018" cy="573596"/>
          </a:xfrm>
          <a:custGeom>
            <a:rect b="b" l="l" r="r" t="t"/>
            <a:pathLst>
              <a:path extrusionOk="0" h="8993" w="12026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0" y="3962850"/>
            <a:ext cx="8437800" cy="10059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6"/>
          <p:cNvGrpSpPr/>
          <p:nvPr/>
        </p:nvGrpSpPr>
        <p:grpSpPr>
          <a:xfrm>
            <a:off x="789534" y="1848806"/>
            <a:ext cx="454798" cy="573590"/>
            <a:chOff x="8010427" y="3348503"/>
            <a:chExt cx="278795" cy="351615"/>
          </a:xfrm>
        </p:grpSpPr>
        <p:sp>
          <p:nvSpPr>
            <p:cNvPr id="162" name="Google Shape;162;p26"/>
            <p:cNvSpPr/>
            <p:nvPr/>
          </p:nvSpPr>
          <p:spPr>
            <a:xfrm>
              <a:off x="8010427" y="3348503"/>
              <a:ext cx="278795" cy="351615"/>
            </a:xfrm>
            <a:custGeom>
              <a:rect b="b" l="l" r="r" t="t"/>
              <a:pathLst>
                <a:path extrusionOk="0" h="11038" w="8752">
                  <a:moveTo>
                    <a:pt x="6216" y="322"/>
                  </a:moveTo>
                  <a:cubicBezTo>
                    <a:pt x="6323" y="322"/>
                    <a:pt x="6406" y="405"/>
                    <a:pt x="6406" y="512"/>
                  </a:cubicBezTo>
                  <a:lnTo>
                    <a:pt x="6406" y="1215"/>
                  </a:lnTo>
                  <a:cubicBezTo>
                    <a:pt x="6406" y="1310"/>
                    <a:pt x="6323" y="1405"/>
                    <a:pt x="6216" y="1405"/>
                  </a:cubicBezTo>
                  <a:lnTo>
                    <a:pt x="5311" y="1405"/>
                  </a:lnTo>
                  <a:cubicBezTo>
                    <a:pt x="5216" y="1405"/>
                    <a:pt x="5144" y="1477"/>
                    <a:pt x="5144" y="1572"/>
                  </a:cubicBezTo>
                  <a:cubicBezTo>
                    <a:pt x="5144" y="1893"/>
                    <a:pt x="4882" y="2144"/>
                    <a:pt x="4561" y="2144"/>
                  </a:cubicBezTo>
                  <a:lnTo>
                    <a:pt x="4203" y="2144"/>
                  </a:lnTo>
                  <a:cubicBezTo>
                    <a:pt x="3882" y="2144"/>
                    <a:pt x="3632" y="1882"/>
                    <a:pt x="3632" y="1572"/>
                  </a:cubicBezTo>
                  <a:cubicBezTo>
                    <a:pt x="3632" y="1477"/>
                    <a:pt x="3549" y="1405"/>
                    <a:pt x="3465" y="1405"/>
                  </a:cubicBezTo>
                  <a:lnTo>
                    <a:pt x="2560" y="1405"/>
                  </a:lnTo>
                  <a:cubicBezTo>
                    <a:pt x="2453" y="1405"/>
                    <a:pt x="2358" y="1310"/>
                    <a:pt x="2358" y="1215"/>
                  </a:cubicBezTo>
                  <a:lnTo>
                    <a:pt x="2346" y="512"/>
                  </a:lnTo>
                  <a:cubicBezTo>
                    <a:pt x="2346" y="405"/>
                    <a:pt x="2441" y="322"/>
                    <a:pt x="2537" y="322"/>
                  </a:cubicBezTo>
                  <a:close/>
                  <a:moveTo>
                    <a:pt x="2525" y="0"/>
                  </a:moveTo>
                  <a:cubicBezTo>
                    <a:pt x="2239" y="0"/>
                    <a:pt x="2025" y="227"/>
                    <a:pt x="2025" y="512"/>
                  </a:cubicBezTo>
                  <a:lnTo>
                    <a:pt x="632" y="512"/>
                  </a:lnTo>
                  <a:cubicBezTo>
                    <a:pt x="274" y="512"/>
                    <a:pt x="1" y="798"/>
                    <a:pt x="1" y="1143"/>
                  </a:cubicBezTo>
                  <a:lnTo>
                    <a:pt x="1" y="7656"/>
                  </a:lnTo>
                  <a:cubicBezTo>
                    <a:pt x="1" y="7739"/>
                    <a:pt x="72" y="7823"/>
                    <a:pt x="155" y="7823"/>
                  </a:cubicBezTo>
                  <a:cubicBezTo>
                    <a:pt x="251" y="7823"/>
                    <a:pt x="322" y="7739"/>
                    <a:pt x="322" y="7656"/>
                  </a:cubicBezTo>
                  <a:lnTo>
                    <a:pt x="322" y="1143"/>
                  </a:lnTo>
                  <a:cubicBezTo>
                    <a:pt x="322" y="965"/>
                    <a:pt x="477" y="822"/>
                    <a:pt x="655" y="822"/>
                  </a:cubicBezTo>
                  <a:lnTo>
                    <a:pt x="1036" y="822"/>
                  </a:lnTo>
                  <a:lnTo>
                    <a:pt x="1036" y="9918"/>
                  </a:lnTo>
                  <a:cubicBezTo>
                    <a:pt x="1036" y="10002"/>
                    <a:pt x="1108" y="10085"/>
                    <a:pt x="1203" y="10085"/>
                  </a:cubicBezTo>
                  <a:lnTo>
                    <a:pt x="7573" y="10085"/>
                  </a:lnTo>
                  <a:cubicBezTo>
                    <a:pt x="7656" y="10085"/>
                    <a:pt x="7728" y="10002"/>
                    <a:pt x="7728" y="9918"/>
                  </a:cubicBezTo>
                  <a:lnTo>
                    <a:pt x="7728" y="822"/>
                  </a:lnTo>
                  <a:lnTo>
                    <a:pt x="8121" y="822"/>
                  </a:lnTo>
                  <a:cubicBezTo>
                    <a:pt x="8299" y="822"/>
                    <a:pt x="8442" y="965"/>
                    <a:pt x="8442" y="1143"/>
                  </a:cubicBezTo>
                  <a:lnTo>
                    <a:pt x="8442" y="10395"/>
                  </a:lnTo>
                  <a:cubicBezTo>
                    <a:pt x="8442" y="10573"/>
                    <a:pt x="8299" y="10716"/>
                    <a:pt x="8121" y="10716"/>
                  </a:cubicBezTo>
                  <a:lnTo>
                    <a:pt x="667" y="10716"/>
                  </a:lnTo>
                  <a:cubicBezTo>
                    <a:pt x="489" y="10716"/>
                    <a:pt x="334" y="10573"/>
                    <a:pt x="334" y="10395"/>
                  </a:cubicBezTo>
                  <a:lnTo>
                    <a:pt x="334" y="8418"/>
                  </a:lnTo>
                  <a:cubicBezTo>
                    <a:pt x="334" y="8323"/>
                    <a:pt x="263" y="8251"/>
                    <a:pt x="167" y="8251"/>
                  </a:cubicBezTo>
                  <a:cubicBezTo>
                    <a:pt x="84" y="8251"/>
                    <a:pt x="12" y="8323"/>
                    <a:pt x="12" y="8418"/>
                  </a:cubicBezTo>
                  <a:lnTo>
                    <a:pt x="12" y="10395"/>
                  </a:lnTo>
                  <a:cubicBezTo>
                    <a:pt x="12" y="10752"/>
                    <a:pt x="298" y="11037"/>
                    <a:pt x="644" y="11037"/>
                  </a:cubicBezTo>
                  <a:lnTo>
                    <a:pt x="8109" y="11037"/>
                  </a:lnTo>
                  <a:cubicBezTo>
                    <a:pt x="8466" y="11037"/>
                    <a:pt x="8740" y="10752"/>
                    <a:pt x="8740" y="10395"/>
                  </a:cubicBezTo>
                  <a:lnTo>
                    <a:pt x="8740" y="1143"/>
                  </a:lnTo>
                  <a:cubicBezTo>
                    <a:pt x="8752" y="810"/>
                    <a:pt x="8454" y="512"/>
                    <a:pt x="8109" y="512"/>
                  </a:cubicBezTo>
                  <a:lnTo>
                    <a:pt x="7299" y="512"/>
                  </a:lnTo>
                  <a:cubicBezTo>
                    <a:pt x="7216" y="512"/>
                    <a:pt x="7144" y="584"/>
                    <a:pt x="7144" y="679"/>
                  </a:cubicBezTo>
                  <a:cubicBezTo>
                    <a:pt x="7144" y="762"/>
                    <a:pt x="7216" y="834"/>
                    <a:pt x="7299" y="834"/>
                  </a:cubicBezTo>
                  <a:lnTo>
                    <a:pt x="7406" y="834"/>
                  </a:lnTo>
                  <a:lnTo>
                    <a:pt x="7406" y="9764"/>
                  </a:lnTo>
                  <a:lnTo>
                    <a:pt x="1370" y="9764"/>
                  </a:lnTo>
                  <a:lnTo>
                    <a:pt x="1370" y="834"/>
                  </a:lnTo>
                  <a:lnTo>
                    <a:pt x="2037" y="834"/>
                  </a:lnTo>
                  <a:lnTo>
                    <a:pt x="2037" y="1215"/>
                  </a:lnTo>
                  <a:cubicBezTo>
                    <a:pt x="2037" y="1489"/>
                    <a:pt x="2263" y="1715"/>
                    <a:pt x="2537" y="1715"/>
                  </a:cubicBezTo>
                  <a:lnTo>
                    <a:pt x="3299" y="1715"/>
                  </a:lnTo>
                  <a:cubicBezTo>
                    <a:pt x="3370" y="2132"/>
                    <a:pt x="3751" y="2465"/>
                    <a:pt x="4192" y="2465"/>
                  </a:cubicBezTo>
                  <a:lnTo>
                    <a:pt x="4549" y="2465"/>
                  </a:lnTo>
                  <a:cubicBezTo>
                    <a:pt x="5001" y="2465"/>
                    <a:pt x="5370" y="2132"/>
                    <a:pt x="5442" y="1715"/>
                  </a:cubicBezTo>
                  <a:lnTo>
                    <a:pt x="6204" y="1715"/>
                  </a:lnTo>
                  <a:cubicBezTo>
                    <a:pt x="6489" y="1715"/>
                    <a:pt x="6704" y="1489"/>
                    <a:pt x="6704" y="1215"/>
                  </a:cubicBezTo>
                  <a:lnTo>
                    <a:pt x="6704" y="512"/>
                  </a:lnTo>
                  <a:cubicBezTo>
                    <a:pt x="6704" y="227"/>
                    <a:pt x="6489" y="0"/>
                    <a:pt x="6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8078692" y="3438653"/>
              <a:ext cx="142264" cy="100216"/>
            </a:xfrm>
            <a:custGeom>
              <a:rect b="b" l="l" r="r" t="t"/>
              <a:pathLst>
                <a:path extrusionOk="0" h="3146" w="4466">
                  <a:moveTo>
                    <a:pt x="2742" y="1"/>
                  </a:moveTo>
                  <a:cubicBezTo>
                    <a:pt x="2676" y="1"/>
                    <a:pt x="2609" y="43"/>
                    <a:pt x="2584" y="123"/>
                  </a:cubicBezTo>
                  <a:lnTo>
                    <a:pt x="1989" y="2433"/>
                  </a:lnTo>
                  <a:lnTo>
                    <a:pt x="1429" y="778"/>
                  </a:lnTo>
                  <a:cubicBezTo>
                    <a:pt x="1403" y="705"/>
                    <a:pt x="1335" y="665"/>
                    <a:pt x="1268" y="665"/>
                  </a:cubicBezTo>
                  <a:cubicBezTo>
                    <a:pt x="1216" y="665"/>
                    <a:pt x="1163" y="690"/>
                    <a:pt x="1132" y="742"/>
                  </a:cubicBezTo>
                  <a:lnTo>
                    <a:pt x="656" y="1600"/>
                  </a:lnTo>
                  <a:lnTo>
                    <a:pt x="155" y="1600"/>
                  </a:lnTo>
                  <a:cubicBezTo>
                    <a:pt x="72" y="1600"/>
                    <a:pt x="1" y="1671"/>
                    <a:pt x="1" y="1754"/>
                  </a:cubicBezTo>
                  <a:cubicBezTo>
                    <a:pt x="1" y="1850"/>
                    <a:pt x="72" y="1921"/>
                    <a:pt x="155" y="1921"/>
                  </a:cubicBezTo>
                  <a:lnTo>
                    <a:pt x="739" y="1921"/>
                  </a:lnTo>
                  <a:cubicBezTo>
                    <a:pt x="798" y="1921"/>
                    <a:pt x="846" y="1897"/>
                    <a:pt x="894" y="1838"/>
                  </a:cubicBezTo>
                  <a:lnTo>
                    <a:pt x="1227" y="1219"/>
                  </a:lnTo>
                  <a:lnTo>
                    <a:pt x="1858" y="3040"/>
                  </a:lnTo>
                  <a:cubicBezTo>
                    <a:pt x="1887" y="3110"/>
                    <a:pt x="1951" y="3146"/>
                    <a:pt x="2013" y="3146"/>
                  </a:cubicBezTo>
                  <a:cubicBezTo>
                    <a:pt x="2079" y="3146"/>
                    <a:pt x="2143" y="3107"/>
                    <a:pt x="2168" y="3028"/>
                  </a:cubicBezTo>
                  <a:lnTo>
                    <a:pt x="2763" y="683"/>
                  </a:lnTo>
                  <a:lnTo>
                    <a:pt x="3168" y="1802"/>
                  </a:lnTo>
                  <a:cubicBezTo>
                    <a:pt x="3192" y="1861"/>
                    <a:pt x="3251" y="1909"/>
                    <a:pt x="3311" y="1909"/>
                  </a:cubicBezTo>
                  <a:lnTo>
                    <a:pt x="4287" y="1909"/>
                  </a:lnTo>
                  <a:cubicBezTo>
                    <a:pt x="4370" y="1909"/>
                    <a:pt x="4442" y="1838"/>
                    <a:pt x="4442" y="1742"/>
                  </a:cubicBezTo>
                  <a:cubicBezTo>
                    <a:pt x="4466" y="1671"/>
                    <a:pt x="4382" y="1600"/>
                    <a:pt x="4299" y="1600"/>
                  </a:cubicBezTo>
                  <a:lnTo>
                    <a:pt x="3454" y="1600"/>
                  </a:lnTo>
                  <a:lnTo>
                    <a:pt x="2894" y="111"/>
                  </a:lnTo>
                  <a:cubicBezTo>
                    <a:pt x="2865" y="37"/>
                    <a:pt x="2804" y="1"/>
                    <a:pt x="27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8079074" y="3574928"/>
              <a:ext cx="141882" cy="10257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4287" y="322"/>
                  </a:lnTo>
                  <a:cubicBezTo>
                    <a:pt x="4370" y="322"/>
                    <a:pt x="4454" y="250"/>
                    <a:pt x="4454" y="155"/>
                  </a:cubicBezTo>
                  <a:cubicBezTo>
                    <a:pt x="4454" y="72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8079074" y="3619685"/>
              <a:ext cx="141882" cy="10640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7" y="334"/>
                  </a:cubicBezTo>
                  <a:lnTo>
                    <a:pt x="4287" y="334"/>
                  </a:lnTo>
                  <a:cubicBezTo>
                    <a:pt x="4370" y="334"/>
                    <a:pt x="4454" y="262"/>
                    <a:pt x="4454" y="167"/>
                  </a:cubicBezTo>
                  <a:cubicBezTo>
                    <a:pt x="4454" y="84"/>
                    <a:pt x="4370" y="0"/>
                    <a:pt x="4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4"/>
          <p:cNvSpPr txBox="1"/>
          <p:nvPr>
            <p:ph type="title"/>
          </p:nvPr>
        </p:nvSpPr>
        <p:spPr>
          <a:xfrm>
            <a:off x="608025" y="968425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grpSp>
        <p:nvGrpSpPr>
          <p:cNvPr id="1276" name="Google Shape;1276;p44"/>
          <p:cNvGrpSpPr/>
          <p:nvPr/>
        </p:nvGrpSpPr>
        <p:grpSpPr>
          <a:xfrm>
            <a:off x="747678" y="1583329"/>
            <a:ext cx="959450" cy="99600"/>
            <a:chOff x="774912" y="910870"/>
            <a:chExt cx="959450" cy="99600"/>
          </a:xfrm>
        </p:grpSpPr>
        <p:sp>
          <p:nvSpPr>
            <p:cNvPr id="1277" name="Google Shape;1277;p4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44"/>
          <p:cNvSpPr txBox="1"/>
          <p:nvPr>
            <p:ph idx="1" type="body"/>
          </p:nvPr>
        </p:nvSpPr>
        <p:spPr>
          <a:xfrm>
            <a:off x="471150" y="1880825"/>
            <a:ext cx="3995700" cy="294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El modelo de mejor desempeño (en términos de balanced accuracy y F1-Score ) es XGBoost.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El modelo permite detectar el 79% de los </a:t>
            </a:r>
            <a:r>
              <a:rPr lang="en"/>
              <a:t>decesos.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El centro </a:t>
            </a:r>
            <a:r>
              <a:rPr lang="en"/>
              <a:t>médico</a:t>
            </a:r>
            <a:r>
              <a:rPr lang="en"/>
              <a:t> no determina la posibilidad de </a:t>
            </a:r>
            <a:r>
              <a:rPr lang="en"/>
              <a:t>supervivencia</a:t>
            </a:r>
            <a:r>
              <a:rPr lang="en"/>
              <a:t>, tampoco otros predictores en principio relevantes como la etnia, el peso, o la altura.</a:t>
            </a:r>
            <a:endParaRPr/>
          </a:p>
        </p:txBody>
      </p:sp>
      <p:sp>
        <p:nvSpPr>
          <p:cNvPr id="1284" name="Google Shape;1284;p44"/>
          <p:cNvSpPr txBox="1"/>
          <p:nvPr>
            <p:ph idx="1" type="body"/>
          </p:nvPr>
        </p:nvSpPr>
        <p:spPr>
          <a:xfrm>
            <a:off x="4750300" y="1880825"/>
            <a:ext cx="4108800" cy="23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El reducido </a:t>
            </a:r>
            <a:r>
              <a:rPr lang="en"/>
              <a:t>número</a:t>
            </a:r>
            <a:r>
              <a:rPr lang="en"/>
              <a:t> de registros no permite asegurar un buen nivel de generalización del modelo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Char char="●"/>
            </a:pPr>
            <a:r>
              <a:rPr lang="en"/>
              <a:t>Resultaría útil para el modelo contar con información del período de tiempo en el que los 91713 registros fueron relevados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5"/>
          <p:cNvSpPr txBox="1"/>
          <p:nvPr>
            <p:ph type="title"/>
          </p:nvPr>
        </p:nvSpPr>
        <p:spPr>
          <a:xfrm>
            <a:off x="4289775" y="804312"/>
            <a:ext cx="41412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sp>
        <p:nvSpPr>
          <p:cNvPr id="1290" name="Google Shape;1290;p45"/>
          <p:cNvSpPr txBox="1"/>
          <p:nvPr>
            <p:ph idx="1" type="subTitle"/>
          </p:nvPr>
        </p:nvSpPr>
        <p:spPr>
          <a:xfrm>
            <a:off x="4992175" y="1870130"/>
            <a:ext cx="34386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</a:t>
            </a:r>
            <a:r>
              <a:rPr lang="en"/>
              <a:t>?</a:t>
            </a:r>
            <a:endParaRPr/>
          </a:p>
        </p:txBody>
      </p:sp>
      <p:sp>
        <p:nvSpPr>
          <p:cNvPr id="1291" name="Google Shape;1291;p45"/>
          <p:cNvSpPr/>
          <p:nvPr/>
        </p:nvSpPr>
        <p:spPr>
          <a:xfrm>
            <a:off x="2884916" y="3991038"/>
            <a:ext cx="353873" cy="354264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45"/>
          <p:cNvGrpSpPr/>
          <p:nvPr/>
        </p:nvGrpSpPr>
        <p:grpSpPr>
          <a:xfrm>
            <a:off x="2418208" y="3991237"/>
            <a:ext cx="354292" cy="353866"/>
            <a:chOff x="3303268" y="3817349"/>
            <a:chExt cx="346056" cy="345674"/>
          </a:xfrm>
        </p:grpSpPr>
        <p:sp>
          <p:nvSpPr>
            <p:cNvPr id="1293" name="Google Shape;1293;p4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45"/>
          <p:cNvGrpSpPr/>
          <p:nvPr/>
        </p:nvGrpSpPr>
        <p:grpSpPr>
          <a:xfrm>
            <a:off x="1951500" y="3991237"/>
            <a:ext cx="354292" cy="353866"/>
            <a:chOff x="3752358" y="3817349"/>
            <a:chExt cx="346056" cy="345674"/>
          </a:xfrm>
        </p:grpSpPr>
        <p:sp>
          <p:nvSpPr>
            <p:cNvPr id="1298" name="Google Shape;1298;p4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45"/>
          <p:cNvSpPr txBox="1"/>
          <p:nvPr/>
        </p:nvSpPr>
        <p:spPr>
          <a:xfrm>
            <a:off x="4615097" y="3992083"/>
            <a:ext cx="3814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303" name="Google Shape;1303;p45"/>
          <p:cNvGrpSpPr/>
          <p:nvPr/>
        </p:nvGrpSpPr>
        <p:grpSpPr>
          <a:xfrm>
            <a:off x="7134575" y="1727180"/>
            <a:ext cx="1151025" cy="135900"/>
            <a:chOff x="706950" y="2370102"/>
            <a:chExt cx="1151025" cy="135900"/>
          </a:xfrm>
        </p:grpSpPr>
        <p:sp>
          <p:nvSpPr>
            <p:cNvPr id="1304" name="Google Shape;1304;p45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72" name="Google Shape;172;p27"/>
          <p:cNvSpPr txBox="1"/>
          <p:nvPr>
            <p:ph idx="2" type="title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73" name="Google Shape;173;p2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74" name="Google Shape;174;p2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7"/>
          <p:cNvSpPr txBox="1"/>
          <p:nvPr>
            <p:ph idx="4" type="title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" name="Google Shape;181;p27"/>
          <p:cNvSpPr txBox="1"/>
          <p:nvPr>
            <p:ph idx="5" type="subTitle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82" name="Google Shape;182;p27"/>
          <p:cNvSpPr txBox="1"/>
          <p:nvPr>
            <p:ph idx="7" type="title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" name="Google Shape;183;p27"/>
          <p:cNvSpPr txBox="1"/>
          <p:nvPr>
            <p:ph idx="8" type="subTitle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184" name="Google Shape;184;p27"/>
          <p:cNvSpPr txBox="1"/>
          <p:nvPr>
            <p:ph idx="13" type="title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" name="Google Shape;185;p27"/>
          <p:cNvSpPr txBox="1"/>
          <p:nvPr>
            <p:ph idx="14" type="subTitle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18722" l="-2162" r="-813" t="16781"/>
          <a:stretch/>
        </p:blipFill>
        <p:spPr>
          <a:xfrm>
            <a:off x="-203932" y="2571749"/>
            <a:ext cx="9480300" cy="33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/>
          <p:nvPr/>
        </p:nvSpPr>
        <p:spPr>
          <a:xfrm>
            <a:off x="0" y="2571756"/>
            <a:ext cx="9217500" cy="33399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725244" y="1391225"/>
            <a:ext cx="3444300" cy="4024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4692100" y="1391225"/>
            <a:ext cx="3726600" cy="40242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grpSp>
        <p:nvGrpSpPr>
          <p:cNvPr id="195" name="Google Shape;195;p28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96" name="Google Shape;196;p28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8"/>
          <p:cNvGrpSpPr/>
          <p:nvPr/>
        </p:nvGrpSpPr>
        <p:grpSpPr>
          <a:xfrm>
            <a:off x="2163242" y="1739093"/>
            <a:ext cx="568316" cy="566308"/>
            <a:chOff x="6203579" y="3348981"/>
            <a:chExt cx="351615" cy="350373"/>
          </a:xfrm>
        </p:grpSpPr>
        <p:sp>
          <p:nvSpPr>
            <p:cNvPr id="203" name="Google Shape;203;p28"/>
            <p:cNvSpPr/>
            <p:nvPr/>
          </p:nvSpPr>
          <p:spPr>
            <a:xfrm>
              <a:off x="6377667" y="3404249"/>
              <a:ext cx="93686" cy="58072"/>
            </a:xfrm>
            <a:custGeom>
              <a:rect b="b" l="l" r="r" t="t"/>
              <a:pathLst>
                <a:path extrusionOk="0" h="1823" w="2941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260090" y="3449611"/>
              <a:ext cx="76643" cy="44947"/>
            </a:xfrm>
            <a:custGeom>
              <a:rect b="b" l="l" r="r" t="t"/>
              <a:pathLst>
                <a:path extrusionOk="0" h="1411" w="2406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415574" y="3498349"/>
              <a:ext cx="49343" cy="21598"/>
            </a:xfrm>
            <a:custGeom>
              <a:rect b="b" l="l" r="r" t="t"/>
              <a:pathLst>
                <a:path extrusionOk="0" h="678" w="1549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6344283" y="3473247"/>
              <a:ext cx="41380" cy="32301"/>
            </a:xfrm>
            <a:custGeom>
              <a:rect b="b" l="l" r="r" t="t"/>
              <a:pathLst>
                <a:path extrusionOk="0" h="1014" w="1299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6203579" y="3348981"/>
              <a:ext cx="351615" cy="350373"/>
            </a:xfrm>
            <a:custGeom>
              <a:rect b="b" l="l" r="r" t="t"/>
              <a:pathLst>
                <a:path extrusionOk="0" h="10999" w="11038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811650" y="3138900"/>
            <a:ext cx="3203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2"/>
                </a:solidFill>
              </a:rPr>
              <a:t>Desarrollar y validar un modelo predictivo que contemple las causas más relevantes de mortalidad en hospitales entre todos los pacientes admitidos.</a:t>
            </a:r>
            <a:endParaRPr b="1"/>
          </a:p>
        </p:txBody>
      </p:sp>
      <p:sp>
        <p:nvSpPr>
          <p:cNvPr id="209" name="Google Shape;209;p28"/>
          <p:cNvSpPr txBox="1"/>
          <p:nvPr>
            <p:ph idx="2" type="subTitle"/>
          </p:nvPr>
        </p:nvSpPr>
        <p:spPr>
          <a:xfrm>
            <a:off x="4953700" y="3371100"/>
            <a:ext cx="32034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Realizar predicciones de la </a:t>
            </a:r>
            <a:r>
              <a:rPr b="1" lang="en" sz="1500">
                <a:solidFill>
                  <a:schemeClr val="lt2"/>
                </a:solidFill>
              </a:rPr>
              <a:t>supervivencia y decesos de pacientes admitidos.</a:t>
            </a:r>
            <a:endParaRPr b="1"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2"/>
              </a:solidFill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6189643" y="1738789"/>
            <a:ext cx="731512" cy="566919"/>
          </a:xfrm>
          <a:custGeom>
            <a:rect b="b" l="l" r="r" t="t"/>
            <a:pathLst>
              <a:path extrusionOk="0" h="8993" w="12026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4366075" y="0"/>
            <a:ext cx="4777800" cy="51435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Propósito</a:t>
            </a:r>
            <a:endParaRPr/>
          </a:p>
        </p:txBody>
      </p:sp>
      <p:grpSp>
        <p:nvGrpSpPr>
          <p:cNvPr id="217" name="Google Shape;217;p2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8" name="Google Shape;218;p2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9"/>
          <p:cNvSpPr txBox="1"/>
          <p:nvPr>
            <p:ph idx="4294967295" type="subTitle"/>
          </p:nvPr>
        </p:nvSpPr>
        <p:spPr>
          <a:xfrm>
            <a:off x="811650" y="1310100"/>
            <a:ext cx="32034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Detectar pacientes que puedan tener mayor riesgo de vida usando </a:t>
            </a:r>
            <a:r>
              <a:rPr b="1" lang="en"/>
              <a:t>información</a:t>
            </a:r>
            <a:r>
              <a:rPr b="1" lang="en"/>
              <a:t> relevada por el personal de salud al momento de la </a:t>
            </a:r>
            <a:r>
              <a:rPr b="1" lang="en"/>
              <a:t>admisión, c</a:t>
            </a:r>
            <a:r>
              <a:rPr b="1" lang="en"/>
              <a:t>on el fin de tomar acciones preventivas adecuadas.</a:t>
            </a:r>
            <a:endParaRPr b="1"/>
          </a:p>
        </p:txBody>
      </p:sp>
      <p:grpSp>
        <p:nvGrpSpPr>
          <p:cNvPr id="225" name="Google Shape;225;p29"/>
          <p:cNvGrpSpPr/>
          <p:nvPr/>
        </p:nvGrpSpPr>
        <p:grpSpPr>
          <a:xfrm>
            <a:off x="5928310" y="1575144"/>
            <a:ext cx="744439" cy="1993204"/>
            <a:chOff x="3526573" y="3256553"/>
            <a:chExt cx="447702" cy="1135923"/>
          </a:xfrm>
        </p:grpSpPr>
        <p:sp>
          <p:nvSpPr>
            <p:cNvPr id="226" name="Google Shape;226;p29"/>
            <p:cNvSpPr/>
            <p:nvPr/>
          </p:nvSpPr>
          <p:spPr>
            <a:xfrm>
              <a:off x="3526573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29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228" name="Google Shape;228;p29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rect b="b" l="l" r="r" t="t"/>
                <a:pathLst>
                  <a:path extrusionOk="0" h="41740" w="8381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rect b="b" l="l" r="r" t="t"/>
                <a:pathLst>
                  <a:path extrusionOk="0" h="41730" w="8837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0" name="Google Shape;230;p29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231" name="Google Shape;231;p29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rect b="b" l="l" r="r" t="t"/>
                  <a:pathLst>
                    <a:path extrusionOk="0" h="2906" w="4311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rect b="b" l="l" r="r" t="t"/>
                  <a:pathLst>
                    <a:path extrusionOk="0" h="1096" w="377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rect b="b" l="l" r="r" t="t"/>
                  <a:pathLst>
                    <a:path extrusionOk="0" h="851" w="846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rect b="b" l="l" r="r" t="t"/>
                  <a:pathLst>
                    <a:path extrusionOk="0" h="606" w="71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rect b="b" l="l" r="r" t="t"/>
                  <a:pathLst>
                    <a:path extrusionOk="0" h="1118" w="873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rect b="b" l="l" r="r" t="t"/>
                  <a:pathLst>
                    <a:path extrusionOk="0" h="740" w="981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rect b="b" l="l" r="r" t="t"/>
                  <a:pathLst>
                    <a:path extrusionOk="0" h="1041" w="966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rect b="b" l="l" r="r" t="t"/>
                  <a:pathLst>
                    <a:path extrusionOk="0" h="1015" w="426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rect b="b" l="l" r="r" t="t"/>
                  <a:pathLst>
                    <a:path extrusionOk="0" h="890" w="1135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rect b="b" l="l" r="r" t="t"/>
                  <a:pathLst>
                    <a:path extrusionOk="0" h="374" w="108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rect b="b" l="l" r="r" t="t"/>
                  <a:pathLst>
                    <a:path extrusionOk="0" h="854" w="1064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rect b="b" l="l" r="r" t="t"/>
                  <a:pathLst>
                    <a:path extrusionOk="0" h="864" w="813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rect b="b" l="l" r="r" t="t"/>
                  <a:pathLst>
                    <a:path extrusionOk="0" h="1063" w="1156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rect b="b" l="l" r="r" t="t"/>
                  <a:pathLst>
                    <a:path extrusionOk="0" h="590" w="774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rect b="b" l="l" r="r" t="t"/>
                  <a:pathLst>
                    <a:path extrusionOk="0" h="671" w="748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rect b="b" l="l" r="r" t="t"/>
                  <a:pathLst>
                    <a:path extrusionOk="0" h="1140" w="769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rect b="b" l="l" r="r" t="t"/>
                  <a:pathLst>
                    <a:path extrusionOk="0" h="1047" w="1221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rect b="b" l="l" r="r" t="t"/>
                  <a:pathLst>
                    <a:path extrusionOk="0" h="786" w="851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rect b="b" l="l" r="r" t="t"/>
                  <a:pathLst>
                    <a:path extrusionOk="0" h="922" w="955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rect b="b" l="l" r="r" t="t"/>
                  <a:pathLst>
                    <a:path extrusionOk="0" h="1112" w="796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rect b="b" l="l" r="r" t="t"/>
                  <a:pathLst>
                    <a:path extrusionOk="0" h="862" w="48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52" name="Google Shape;252;p29"/>
          <p:cNvGrpSpPr/>
          <p:nvPr/>
        </p:nvGrpSpPr>
        <p:grpSpPr>
          <a:xfrm>
            <a:off x="6909718" y="1575144"/>
            <a:ext cx="744481" cy="1993204"/>
            <a:chOff x="4116787" y="3256553"/>
            <a:chExt cx="447728" cy="1135923"/>
          </a:xfrm>
        </p:grpSpPr>
        <p:sp>
          <p:nvSpPr>
            <p:cNvPr id="253" name="Google Shape;253;p29"/>
            <p:cNvSpPr/>
            <p:nvPr/>
          </p:nvSpPr>
          <p:spPr>
            <a:xfrm>
              <a:off x="4116787" y="3256553"/>
              <a:ext cx="447728" cy="1135923"/>
            </a:xfrm>
            <a:custGeom>
              <a:rect b="b" l="l" r="r" t="t"/>
              <a:pathLst>
                <a:path extrusionOk="0" h="44947" w="17716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Google Shape;254;p29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255" name="Google Shape;255;p29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rect b="b" l="l" r="r" t="t"/>
                <a:pathLst>
                  <a:path extrusionOk="0" h="4498" w="4147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rect b="b" l="l" r="r" t="t"/>
                <a:pathLst>
                  <a:path extrusionOk="0" h="1260" w="1129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rect b="b" l="l" r="r" t="t"/>
                <a:pathLst>
                  <a:path extrusionOk="0" h="5548" w="3521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rect b="b" l="l" r="r" t="t"/>
                <a:pathLst>
                  <a:path extrusionOk="0" h="3112" w="2366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rect b="b" l="l" r="r" t="t"/>
                <a:pathLst>
                  <a:path extrusionOk="0" h="2343" w="2121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rect b="b" l="l" r="r" t="t"/>
                <a:pathLst>
                  <a:path extrusionOk="0" h="1859" w="1957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rect b="b" l="l" r="r" t="t"/>
                <a:pathLst>
                  <a:path extrusionOk="0" h="5652" w="1516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rect b="b" l="l" r="r" t="t"/>
                <a:pathLst>
                  <a:path extrusionOk="0" h="5483" w="1516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rect b="b" l="l" r="r" t="t"/>
                <a:pathLst>
                  <a:path extrusionOk="0" h="2349" w="546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rect b="b" l="l" r="r" t="t"/>
                <a:pathLst>
                  <a:path extrusionOk="0" h="1630" w="1428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rect b="b" l="l" r="r" t="t"/>
                <a:pathLst>
                  <a:path extrusionOk="0" h="5979" w="3521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rect b="b" l="l" r="r" t="t"/>
                <a:pathLst>
                  <a:path extrusionOk="0" h="8160" w="1238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rect b="b" l="l" r="r" t="t"/>
                <a:pathLst>
                  <a:path extrusionOk="0" h="8160" w="1237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rect b="b" l="l" r="r" t="t"/>
                <a:pathLst>
                  <a:path extrusionOk="0" h="8275" w="4235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rect b="b" l="l" r="r" t="t"/>
                <a:pathLst>
                  <a:path extrusionOk="0" h="1720" w="126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rect b="b" l="l" r="r" t="t"/>
                <a:pathLst>
                  <a:path extrusionOk="0" h="4327" w="1123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rect b="b" l="l" r="r" t="t"/>
                <a:pathLst>
                  <a:path extrusionOk="0" h="3674" w="2774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rect b="b" l="l" r="r" t="t"/>
                <a:pathLst>
                  <a:path extrusionOk="0" h="2410" w="2824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rect b="b" l="l" r="r" t="t"/>
                <a:pathLst>
                  <a:path extrusionOk="0" h="9679" w="1816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rect b="b" l="l" r="r" t="t"/>
                <a:pathLst>
                  <a:path extrusionOk="0" h="4498" w="4148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rect b="b" l="l" r="r" t="t"/>
                <a:pathLst>
                  <a:path extrusionOk="0" h="9450" w="2077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rect b="b" l="l" r="r" t="t"/>
                <a:pathLst>
                  <a:path extrusionOk="0" h="1260" w="1135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rect b="b" l="l" r="r" t="t"/>
                <a:pathLst>
                  <a:path extrusionOk="0" h="5548" w="351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rect b="b" l="l" r="r" t="t"/>
                <a:pathLst>
                  <a:path extrusionOk="0" h="3112" w="2361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rect b="b" l="l" r="r" t="t"/>
                <a:pathLst>
                  <a:path extrusionOk="0" h="2343" w="212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rect b="b" l="l" r="r" t="t"/>
                <a:pathLst>
                  <a:path extrusionOk="0" h="3804" w="2704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rect b="b" l="l" r="r" t="t"/>
                <a:pathLst>
                  <a:path extrusionOk="0" h="1859" w="1952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rect b="b" l="l" r="r" t="t"/>
                <a:pathLst>
                  <a:path extrusionOk="0" h="5652" w="1515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rect b="b" l="l" r="r" t="t"/>
                <a:pathLst>
                  <a:path extrusionOk="0" h="5483" w="1515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rect b="b" l="l" r="r" t="t"/>
                <a:pathLst>
                  <a:path extrusionOk="0" h="2349" w="551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rect b="b" l="l" r="r" t="t"/>
                <a:pathLst>
                  <a:path extrusionOk="0" h="1630" w="1429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rect b="b" l="l" r="r" t="t"/>
                <a:pathLst>
                  <a:path extrusionOk="0" h="4780" w="1865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rect b="b" l="l" r="r" t="t"/>
                <a:pathLst>
                  <a:path extrusionOk="0" h="7144" w="2366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rect b="b" l="l" r="r" t="t"/>
                <a:pathLst>
                  <a:path extrusionOk="0" h="5979" w="3504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rect b="b" l="l" r="r" t="t"/>
                <a:pathLst>
                  <a:path extrusionOk="0" h="8275" w="4234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rect b="b" l="l" r="r" t="t"/>
                <a:pathLst>
                  <a:path extrusionOk="0" h="1720" w="1259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rect b="b" l="l" r="r" t="t"/>
                <a:pathLst>
                  <a:path extrusionOk="0" h="2377" w="211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rect b="b" l="l" r="r" t="t"/>
                <a:pathLst>
                  <a:path extrusionOk="0" h="4327" w="1124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rect b="b" l="l" r="r" t="t"/>
                <a:pathLst>
                  <a:path extrusionOk="0" h="3674" w="2775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rect b="b" l="l" r="r" t="t"/>
                <a:pathLst>
                  <a:path extrusionOk="0" h="2410" w="2823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rect b="b" l="l" r="r" t="t"/>
                <a:pathLst>
                  <a:path extrusionOk="0" h="9679" w="181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3" name="Google Shape;313;p29"/>
          <p:cNvGrpSpPr/>
          <p:nvPr/>
        </p:nvGrpSpPr>
        <p:grpSpPr>
          <a:xfrm>
            <a:off x="4946860" y="1575144"/>
            <a:ext cx="744271" cy="1993204"/>
            <a:chOff x="2936333" y="3256553"/>
            <a:chExt cx="447601" cy="1135923"/>
          </a:xfrm>
        </p:grpSpPr>
        <p:sp>
          <p:nvSpPr>
            <p:cNvPr id="314" name="Google Shape;314;p29"/>
            <p:cNvSpPr/>
            <p:nvPr/>
          </p:nvSpPr>
          <p:spPr>
            <a:xfrm>
              <a:off x="2936333" y="3256553"/>
              <a:ext cx="447601" cy="1135923"/>
            </a:xfrm>
            <a:custGeom>
              <a:rect b="b" l="l" r="r" t="t"/>
              <a:pathLst>
                <a:path extrusionOk="0" h="44947" w="17711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29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316" name="Google Shape;316;p29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rect b="b" l="l" r="r" t="t"/>
                <a:pathLst>
                  <a:path extrusionOk="0" h="823" w="819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rect b="b" l="l" r="r" t="t"/>
                <a:pathLst>
                  <a:path extrusionOk="0" h="1134" w="854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rect b="b" l="l" r="r" t="t"/>
                <a:pathLst>
                  <a:path extrusionOk="0" h="1201" w="659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rect b="b" l="l" r="r" t="t"/>
                <a:pathLst>
                  <a:path extrusionOk="0" h="1199" w="659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rect b="b" l="l" r="r" t="t"/>
                <a:pathLst>
                  <a:path extrusionOk="0" h="1200" w="658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rect b="b" l="l" r="r" t="t"/>
                <a:pathLst>
                  <a:path extrusionOk="0" h="1166" w="567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rect b="b" l="l" r="r" t="t"/>
                <a:pathLst>
                  <a:path extrusionOk="0" h="1166" w="573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rect b="b" l="l" r="r" t="t"/>
                <a:pathLst>
                  <a:path extrusionOk="0" h="1167" w="573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rect b="b" l="l" r="r" t="t"/>
                <a:pathLst>
                  <a:path extrusionOk="0" h="828" w="818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rect b="b" l="l" r="r" t="t"/>
                <a:pathLst>
                  <a:path extrusionOk="0" h="1137" w="848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9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rect b="b" l="l" r="r" t="t"/>
                <a:pathLst>
                  <a:path extrusionOk="0" h="1204" w="653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9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rect b="b" l="l" r="r" t="t"/>
                <a:pathLst>
                  <a:path extrusionOk="0" h="1201" w="654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9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rect b="b" l="l" r="r" t="t"/>
                <a:pathLst>
                  <a:path extrusionOk="0" h="1205" w="659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rect b="b" l="l" r="r" t="t"/>
                <a:pathLst>
                  <a:path extrusionOk="0" h="1165" w="566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9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9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rect b="b" l="l" r="r" t="t"/>
                <a:pathLst>
                  <a:path extrusionOk="0" h="1168" w="573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9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rect b="b" l="l" r="r" t="t"/>
                <a:pathLst>
                  <a:path extrusionOk="0" h="1063" w="468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rect b="b" l="l" r="r" t="t"/>
                <a:pathLst>
                  <a:path extrusionOk="0" h="1065" w="469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rect b="b" l="l" r="r" t="t"/>
                <a:pathLst>
                  <a:path extrusionOk="0" h="1131" w="1815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rect b="b" l="l" r="r" t="t"/>
                <a:pathLst>
                  <a:path extrusionOk="0" h="3651" w="4327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rect b="b" l="l" r="r" t="t"/>
                <a:pathLst>
                  <a:path extrusionOk="0" h="4637" w="7924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9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9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9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rect b="b" l="l" r="r" t="t"/>
                <a:pathLst>
                  <a:path extrusionOk="0" h="654" w="1009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9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9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9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9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9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rect b="b" l="l" r="r" t="t"/>
                <a:pathLst>
                  <a:path extrusionOk="0" h="214" w="1009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9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9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9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rect b="b" l="l" r="r" t="t"/>
                <a:pathLst>
                  <a:path extrusionOk="0" h="650" w="1009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rect b="b" l="l" r="r" t="t"/>
                <a:pathLst>
                  <a:path extrusionOk="0" h="649" w="1009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rect b="b" l="l" r="r" t="t"/>
                <a:pathLst>
                  <a:path extrusionOk="0" h="219" w="1009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rect b="b" l="l" r="r" t="t"/>
                <a:pathLst>
                  <a:path extrusionOk="0" h="655" w="1009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rect b="b" l="l" r="r" t="t"/>
                <a:pathLst>
                  <a:path extrusionOk="0" h="279" w="382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rect b="b" l="l" r="r" t="t"/>
                <a:pathLst>
                  <a:path extrusionOk="0" h="284" w="366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rect b="b" l="l" r="r" t="t"/>
                <a:pathLst>
                  <a:path extrusionOk="0" h="284" w="377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rect b="b" l="l" r="r" t="t"/>
                <a:pathLst>
                  <a:path extrusionOk="0" h="290" w="371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rect b="b" l="l" r="r" t="t"/>
                <a:pathLst>
                  <a:path extrusionOk="0" h="284" w="383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rect b="b" l="l" r="r" t="t"/>
                <a:pathLst>
                  <a:path extrusionOk="0" h="285" w="377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rect b="b" l="l" r="r" t="t"/>
                <a:pathLst>
                  <a:path extrusionOk="0" h="284" w="372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rect b="b" l="l" r="r" t="t"/>
                <a:pathLst>
                  <a:path extrusionOk="0" h="285" w="382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rect b="b" l="l" r="r" t="t"/>
                <a:pathLst>
                  <a:path extrusionOk="0" h="289" w="372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rect b="b" l="l" r="r" t="t"/>
                <a:pathLst>
                  <a:path extrusionOk="0" h="284" w="382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rect b="b" l="l" r="r" t="t"/>
                <a:pathLst>
                  <a:path extrusionOk="0" h="285" w="372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rect b="b" l="l" r="r" t="t"/>
                <a:pathLst>
                  <a:path extrusionOk="0" h="280" w="382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rect b="b" l="l" r="r" t="t"/>
                <a:pathLst>
                  <a:path extrusionOk="0" h="284" w="371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rect b="b" l="l" r="r" t="t"/>
                <a:pathLst>
                  <a:path extrusionOk="0" h="280" w="377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rect b="b" l="l" r="r" t="t"/>
                <a:pathLst>
                  <a:path extrusionOk="0" h="285" w="371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rect b="b" l="l" r="r" t="t"/>
                <a:pathLst>
                  <a:path extrusionOk="0" h="285" w="383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rect b="b" l="l" r="r" t="t"/>
                <a:pathLst>
                  <a:path extrusionOk="0" h="2909" w="505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rect b="b" l="l" r="r" t="t"/>
                <a:pathLst>
                  <a:path extrusionOk="0" h="2911" w="505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rect b="b" l="l" r="r" t="t"/>
                <a:pathLst>
                  <a:path extrusionOk="0" h="2142" w="1199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rect b="b" l="l" r="r" t="t"/>
                <a:pathLst>
                  <a:path extrusionOk="0" h="1333" w="1364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rect b="b" l="l" r="r" t="t"/>
                <a:pathLst>
                  <a:path extrusionOk="0" h="7732" w="3045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rect b="b" l="l" r="r" t="t"/>
                <a:pathLst>
                  <a:path extrusionOk="0" h="2148" w="120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rect b="b" l="l" r="r" t="t"/>
                <a:pathLst>
                  <a:path extrusionOk="0" h="1333" w="1369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rect b="b" l="l" r="r" t="t"/>
                <a:pathLst>
                  <a:path extrusionOk="0" h="1614" w="1619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rect b="b" l="l" r="r" t="t"/>
                <a:pathLst>
                  <a:path extrusionOk="0" h="2409" w="3456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rect b="b" l="l" r="r" t="t"/>
                <a:pathLst>
                  <a:path extrusionOk="0" h="4809" w="460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rect b="b" l="l" r="r" t="t"/>
                <a:pathLst>
                  <a:path extrusionOk="0" h="7730" w="3065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rect b="b" l="l" r="r" t="t"/>
                <a:pathLst>
                  <a:path extrusionOk="0" h="6013" w="259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rect b="b" l="l" r="r" t="t"/>
                <a:pathLst>
                  <a:path extrusionOk="0" h="1064" w="469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rect b="b" l="l" r="r" t="t"/>
                <a:pathLst>
                  <a:path extrusionOk="0" h="1062" w="469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rect b="b" l="l" r="r" t="t"/>
                <a:pathLst>
                  <a:path extrusionOk="0" h="1064" w="468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rect b="b" l="l" r="r" t="t"/>
                <a:pathLst>
                  <a:path extrusionOk="0" h="1030" w="435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rect b="b" l="l" r="r" t="t"/>
                <a:pathLst>
                  <a:path extrusionOk="0" h="1031" w="435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rect b="b" l="l" r="r" t="t"/>
                <a:pathLst>
                  <a:path extrusionOk="0" h="2359" w="3803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rect b="b" l="l" r="r" t="t"/>
                <a:pathLst>
                  <a:path extrusionOk="0" h="11672" w="2494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rect b="b" l="l" r="r" t="t"/>
                <a:pathLst>
                  <a:path extrusionOk="0" h="10490" w="3401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rect b="b" l="l" r="r" t="t"/>
                <a:pathLst>
                  <a:path extrusionOk="0" h="3652" w="4322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rect b="b" l="l" r="r" t="t"/>
                <a:pathLst>
                  <a:path extrusionOk="0" h="1619" w="1619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rect b="b" l="l" r="r" t="t"/>
                <a:pathLst>
                  <a:path extrusionOk="0" h="11632" w="2494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rect b="b" l="l" r="r" t="t"/>
                <a:pathLst>
                  <a:path extrusionOk="0" h="10489" w="3379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rect b="b" l="l" r="r" t="t"/>
                <a:pathLst>
                  <a:path extrusionOk="0" h="8360" w="8779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rect b="b" l="l" r="r" t="t"/>
                <a:pathLst>
                  <a:path extrusionOk="0" h="4234" w="955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rect b="b" l="l" r="r" t="t"/>
                <a:pathLst>
                  <a:path extrusionOk="0" h="1132" w="1816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rect b="b" l="l" r="r" t="t"/>
                <a:pathLst>
                  <a:path extrusionOk="0" h="938" w="1483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rect b="b" l="l" r="r" t="t"/>
                <a:pathLst>
                  <a:path extrusionOk="0" h="6011" w="2578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rect b="b" l="l" r="r" t="t"/>
                <a:pathLst>
                  <a:path extrusionOk="0" h="1026" w="435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rect b="b" l="l" r="r" t="t"/>
                <a:pathLst>
                  <a:path extrusionOk="0" h="1025" w="435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rect b="b" l="l" r="r" t="t"/>
                <a:pathLst>
                  <a:path extrusionOk="0" h="1026" w="429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rect b="b" l="l" r="r" t="t"/>
                <a:pathLst>
                  <a:path extrusionOk="0" h="1236" w="1259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rect b="b" l="l" r="r" t="t"/>
                <a:pathLst>
                  <a:path extrusionOk="0" h="1230" w="1265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rect b="b" l="l" r="r" t="t"/>
                <a:pathLst>
                  <a:path extrusionOk="0" h="765" w="949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2" name="Google Shape;432;p29"/>
          <p:cNvGrpSpPr/>
          <p:nvPr/>
        </p:nvGrpSpPr>
        <p:grpSpPr>
          <a:xfrm>
            <a:off x="7892149" y="1575144"/>
            <a:ext cx="744439" cy="1993204"/>
            <a:chOff x="4707616" y="3256553"/>
            <a:chExt cx="447702" cy="1135923"/>
          </a:xfrm>
        </p:grpSpPr>
        <p:sp>
          <p:nvSpPr>
            <p:cNvPr id="433" name="Google Shape;433;p29"/>
            <p:cNvSpPr/>
            <p:nvPr/>
          </p:nvSpPr>
          <p:spPr>
            <a:xfrm>
              <a:off x="4707616" y="3256553"/>
              <a:ext cx="447702" cy="1135923"/>
            </a:xfrm>
            <a:custGeom>
              <a:rect b="b" l="l" r="r" t="t"/>
              <a:pathLst>
                <a:path extrusionOk="0" h="44947" w="17715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29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435" name="Google Shape;435;p29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rect b="b" l="l" r="r" t="t"/>
                <a:pathLst>
                  <a:path extrusionOk="0" h="5606" w="731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rect b="b" l="l" r="r" t="t"/>
                <a:pathLst>
                  <a:path extrusionOk="0" h="5871" w="2878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rect b="b" l="l" r="r" t="t"/>
                <a:pathLst>
                  <a:path extrusionOk="0" h="10093" w="3025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rect b="b" l="l" r="r" t="t"/>
                <a:pathLst>
                  <a:path extrusionOk="0" h="21681" w="8614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rect b="b" l="l" r="r" t="t"/>
                <a:pathLst>
                  <a:path extrusionOk="0" h="21239" w="4214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rect b="b" l="l" r="r" t="t"/>
                <a:pathLst>
                  <a:path extrusionOk="0" h="5871" w="2884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rect b="b" l="l" r="r" t="t"/>
                <a:pathLst>
                  <a:path extrusionOk="0" h="21681" w="8603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rect b="b" l="l" r="r" t="t"/>
                <a:pathLst>
                  <a:path extrusionOk="0" h="21237" w="4219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rect b="b" l="l" r="r" t="t"/>
                <a:pathLst>
                  <a:path extrusionOk="0" h="1658" w="1815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rect b="b" l="l" r="r" t="t"/>
                <a:pathLst>
                  <a:path extrusionOk="0" h="1377" w="2796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rect b="b" l="l" r="r" t="t"/>
                <a:pathLst>
                  <a:path extrusionOk="0" h="3353" w="3172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451" name="Google Shape;451;p30"/>
          <p:cNvSpPr txBox="1"/>
          <p:nvPr>
            <p:ph idx="1" type="subTitle"/>
          </p:nvPr>
        </p:nvSpPr>
        <p:spPr>
          <a:xfrm>
            <a:off x="1527900" y="1667975"/>
            <a:ext cx="2264700" cy="3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datos</a:t>
            </a:r>
            <a:endParaRPr/>
          </a:p>
        </p:txBody>
      </p:sp>
      <p:sp>
        <p:nvSpPr>
          <p:cNvPr id="452" name="Google Shape;452;p30"/>
          <p:cNvSpPr txBox="1"/>
          <p:nvPr>
            <p:ph idx="2" type="subTitle"/>
          </p:nvPr>
        </p:nvSpPr>
        <p:spPr>
          <a:xfrm>
            <a:off x="5300500" y="1667982"/>
            <a:ext cx="23226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N° de registros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N° de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Ing. de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"/>
          <p:cNvSpPr txBox="1"/>
          <p:nvPr>
            <p:ph idx="7" type="subTitle"/>
          </p:nvPr>
        </p:nvSpPr>
        <p:spPr>
          <a:xfrm>
            <a:off x="1378200" y="3167425"/>
            <a:ext cx="25641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Construcción de modelos predictivos</a:t>
            </a:r>
            <a:endParaRPr/>
          </a:p>
        </p:txBody>
      </p:sp>
      <p:sp>
        <p:nvSpPr>
          <p:cNvPr id="454" name="Google Shape;454;p30"/>
          <p:cNvSpPr txBox="1"/>
          <p:nvPr>
            <p:ph idx="8" type="subTitle"/>
          </p:nvPr>
        </p:nvSpPr>
        <p:spPr>
          <a:xfrm>
            <a:off x="5122875" y="3167425"/>
            <a:ext cx="26904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Escalado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Partición del 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Pre-selección de modelos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 de métricas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Tuning de hiper-parámetros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Selección del modelo final</a:t>
            </a:r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430389" y="2871600"/>
            <a:ext cx="8290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456" name="Google Shape;456;p3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457" name="Google Shape;457;p3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478543" y="2167184"/>
            <a:ext cx="363411" cy="457192"/>
            <a:chOff x="8007400" y="2902278"/>
            <a:chExt cx="285230" cy="355597"/>
          </a:xfrm>
        </p:grpSpPr>
        <p:sp>
          <p:nvSpPr>
            <p:cNvPr id="464" name="Google Shape;464;p30"/>
            <p:cNvSpPr/>
            <p:nvPr/>
          </p:nvSpPr>
          <p:spPr>
            <a:xfrm>
              <a:off x="8134820" y="3165305"/>
              <a:ext cx="39851" cy="39851"/>
            </a:xfrm>
            <a:custGeom>
              <a:rect b="b" l="l" r="r" t="t"/>
              <a:pathLst>
                <a:path extrusionOk="0" h="1251" w="1251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8007400" y="2902278"/>
              <a:ext cx="285230" cy="355597"/>
            </a:xfrm>
            <a:custGeom>
              <a:rect b="b" l="l" r="r" t="t"/>
              <a:pathLst>
                <a:path extrusionOk="0" h="11163" w="8954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0"/>
          <p:cNvGrpSpPr/>
          <p:nvPr/>
        </p:nvGrpSpPr>
        <p:grpSpPr>
          <a:xfrm>
            <a:off x="2012300" y="3991740"/>
            <a:ext cx="1295882" cy="646587"/>
            <a:chOff x="834100" y="3642869"/>
            <a:chExt cx="1259483" cy="628426"/>
          </a:xfrm>
        </p:grpSpPr>
        <p:sp>
          <p:nvSpPr>
            <p:cNvPr id="467" name="Google Shape;467;p30"/>
            <p:cNvSpPr/>
            <p:nvPr/>
          </p:nvSpPr>
          <p:spPr>
            <a:xfrm>
              <a:off x="1557115" y="4061516"/>
              <a:ext cx="127079" cy="163426"/>
            </a:xfrm>
            <a:custGeom>
              <a:rect b="b" l="l" r="r" t="t"/>
              <a:pathLst>
                <a:path extrusionOk="0" fill="none" h="37079" w="28816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847875" y="4224937"/>
              <a:ext cx="161119" cy="4"/>
            </a:xfrm>
            <a:custGeom>
              <a:rect b="b" l="l" r="r" t="t"/>
              <a:pathLst>
                <a:path extrusionOk="0" fill="none" h="1" w="36535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684189" y="4176763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24691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854078" y="3861292"/>
              <a:ext cx="154429" cy="4"/>
            </a:xfrm>
            <a:custGeom>
              <a:rect b="b" l="l" r="r" t="t"/>
              <a:pathLst>
                <a:path extrusionOk="0" fill="none" h="1" w="35018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164630" y="3861309"/>
              <a:ext cx="79574" cy="199792"/>
            </a:xfrm>
            <a:custGeom>
              <a:rect b="b" l="l" r="r" t="t"/>
              <a:pathLst>
                <a:path extrusionOk="0" fill="none" h="45330" w="18044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854078" y="4061097"/>
              <a:ext cx="146866" cy="4"/>
            </a:xfrm>
            <a:custGeom>
              <a:rect b="b" l="l" r="r" t="t"/>
              <a:pathLst>
                <a:path extrusionOk="0" fill="none" h="1" w="33303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000939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008502" y="3822418"/>
              <a:ext cx="163690" cy="94528"/>
            </a:xfrm>
            <a:custGeom>
              <a:rect b="b" l="l" r="r" t="t"/>
              <a:pathLst>
                <a:path extrusionOk="0" h="21447" w="37118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603156" y="3961205"/>
              <a:ext cx="77612" cy="4"/>
            </a:xfrm>
            <a:custGeom>
              <a:rect b="b" l="l" r="r" t="t"/>
              <a:pathLst>
                <a:path extrusionOk="0" fill="none" h="1" w="17599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926576" y="3861292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1680763" y="3861309"/>
              <a:ext cx="82127" cy="199792"/>
            </a:xfrm>
            <a:custGeom>
              <a:rect b="b" l="l" r="r" t="t"/>
              <a:pathLst>
                <a:path extrusionOk="0" fill="none" h="45330" w="18623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1926576" y="4061097"/>
              <a:ext cx="144308" cy="4"/>
            </a:xfrm>
            <a:custGeom>
              <a:rect b="b" l="l" r="r" t="t"/>
              <a:pathLst>
                <a:path extrusionOk="0" fill="none" h="1" w="32723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762436" y="3822418"/>
              <a:ext cx="163677" cy="94528"/>
            </a:xfrm>
            <a:custGeom>
              <a:rect b="b" l="l" r="r" t="t"/>
              <a:pathLst>
                <a:path extrusionOk="0" h="21447" w="37115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1762886" y="4005884"/>
              <a:ext cx="163695" cy="94514"/>
            </a:xfrm>
            <a:custGeom>
              <a:rect b="b" l="l" r="r" t="t"/>
              <a:pathLst>
                <a:path extrusionOk="0" h="21444" w="37119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1325004" y="3820086"/>
              <a:ext cx="278558" cy="278382"/>
            </a:xfrm>
            <a:custGeom>
              <a:rect b="b" l="l" r="r" t="t"/>
              <a:pathLst>
                <a:path extrusionOk="0" fill="none" h="63161" w="63165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1235816" y="3689223"/>
              <a:ext cx="134752" cy="171223"/>
            </a:xfrm>
            <a:custGeom>
              <a:rect b="b" l="l" r="r" t="t"/>
              <a:pathLst>
                <a:path extrusionOk="0" fill="none" h="38848" w="30556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910512" y="3689223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1072126" y="3642869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1235913" y="4073301"/>
              <a:ext cx="134655" cy="151640"/>
            </a:xfrm>
            <a:custGeom>
              <a:rect b="b" l="l" r="r" t="t"/>
              <a:pathLst>
                <a:path extrusionOk="0" fill="none" h="34405" w="30534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910512" y="4224937"/>
              <a:ext cx="161618" cy="4"/>
            </a:xfrm>
            <a:custGeom>
              <a:rect b="b" l="l" r="r" t="t"/>
              <a:pathLst>
                <a:path extrusionOk="0" fill="none" h="1" w="36648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072126" y="4176763"/>
              <a:ext cx="163695" cy="94532"/>
            </a:xfrm>
            <a:custGeom>
              <a:rect b="b" l="l" r="r" t="t"/>
              <a:pathLst>
                <a:path extrusionOk="0" h="21448" w="37119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562328" y="3689223"/>
              <a:ext cx="128816" cy="171223"/>
            </a:xfrm>
            <a:custGeom>
              <a:rect b="b" l="l" r="r" t="t"/>
              <a:pathLst>
                <a:path extrusionOk="0" fill="none" h="38848" w="2921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1854826" y="3689223"/>
              <a:ext cx="154169" cy="4"/>
            </a:xfrm>
            <a:custGeom>
              <a:rect b="b" l="l" r="r" t="t"/>
              <a:pathLst>
                <a:path extrusionOk="0" fill="none" h="1" w="34959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cap="rnd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691140" y="3642869"/>
              <a:ext cx="163690" cy="94532"/>
            </a:xfrm>
            <a:custGeom>
              <a:rect b="b" l="l" r="r" t="t"/>
              <a:pathLst>
                <a:path extrusionOk="0" h="21448" w="37118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36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" name="Google Shape;492;p30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493" name="Google Shape;493;p30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rect b="b" l="l" r="r" t="t"/>
                <a:pathLst>
                  <a:path extrusionOk="0" fill="none" h="50901" w="22486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rect b="b" l="l" r="r" t="t"/>
                <a:pathLst>
                  <a:path extrusionOk="0" fill="none" h="11642" w="9233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rect b="b" l="l" r="r" t="t"/>
                <a:pathLst>
                  <a:path extrusionOk="0" fill="none" h="5680" w="6024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rect b="b" l="l" r="r" t="t"/>
                <a:pathLst>
                  <a:path extrusionOk="0" fill="none" h="4809" w="1979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rect b="b" l="l" r="r" t="t"/>
                <a:pathLst>
                  <a:path extrusionOk="0" fill="none" h="3433" w="11784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rect b="b" l="l" r="r" t="t"/>
                <a:pathLst>
                  <a:path extrusionOk="0" fill="none" h="11474" w="6202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rect b="b" l="l" r="r" t="t"/>
                <a:pathLst>
                  <a:path extrusionOk="0" fill="none" h="7151" w="2751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rect b="b" l="l" r="r" t="t"/>
                <a:pathLst>
                  <a:path extrusionOk="0" fill="none" h="4802" w="8001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rect b="b" l="l" r="r" t="t"/>
                <a:pathLst>
                  <a:path extrusionOk="0" fill="none" h="3489" w="7078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cap="rnd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rect b="b" l="l" r="r" t="t"/>
                <a:pathLst>
                  <a:path extrusionOk="0" fill="none" h="11642" w="923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rect b="b" l="l" r="r" t="t"/>
                <a:pathLst>
                  <a:path extrusionOk="0" fill="none" h="5680" w="6023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rect b="b" l="l" r="r" t="t"/>
                <a:pathLst>
                  <a:path extrusionOk="0" fill="none" h="4809" w="1975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rect b="b" l="l" r="r" t="t"/>
                <a:pathLst>
                  <a:path extrusionOk="0" fill="none" h="11474" w="6203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rect b="b" l="l" r="r" t="t"/>
                <a:pathLst>
                  <a:path extrusionOk="0" fill="none" h="7151" w="2748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rect b="b" l="l" r="r" t="t"/>
                <a:pathLst>
                  <a:path extrusionOk="0" fill="none" h="4802" w="8004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rect b="b" l="l" r="r" t="t"/>
                <a:pathLst>
                  <a:path extrusionOk="0" fill="none" h="3959" w="7071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rect b="b" l="l" r="r" t="t"/>
                <a:pathLst>
                  <a:path extrusionOk="0" fill="none" h="3489" w="7081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0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rect b="b" l="l" r="r" t="t"/>
                <a:pathLst>
                  <a:path extrusionOk="0" fill="none" h="3433" w="1178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rect b="b" l="l" r="r" t="t"/>
                <a:pathLst>
                  <a:path extrusionOk="0" fill="none" h="50901" w="22483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3" name="Google Shape;513;p30"/>
            <p:cNvSpPr/>
            <p:nvPr/>
          </p:nvSpPr>
          <p:spPr>
            <a:xfrm>
              <a:off x="2008060" y="4212384"/>
              <a:ext cx="24537" cy="23585"/>
            </a:xfrm>
            <a:custGeom>
              <a:rect b="b" l="l" r="r" t="t"/>
              <a:pathLst>
                <a:path extrusionOk="0" h="5351" w="5564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545645" y="404973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231521" y="3947489"/>
              <a:ext cx="24524" cy="23576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834100" y="40467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834100" y="384965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668053" y="3947489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889649" y="3678195"/>
              <a:ext cx="23589" cy="23576"/>
            </a:xfrm>
            <a:custGeom>
              <a:rect b="b" l="l" r="r" t="t"/>
              <a:pathLst>
                <a:path extrusionOk="0" h="5349" w="5349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357708" y="3848642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357708" y="4049730"/>
              <a:ext cx="24542" cy="23585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889649" y="4212384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2008060" y="3678195"/>
              <a:ext cx="24537" cy="23576"/>
            </a:xfrm>
            <a:custGeom>
              <a:rect b="b" l="l" r="r" t="t"/>
              <a:pathLst>
                <a:path extrusionOk="0" h="5349" w="5564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1548251" y="3848642"/>
              <a:ext cx="24520" cy="23580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069063" y="3847033"/>
              <a:ext cx="24520" cy="23585"/>
            </a:xfrm>
            <a:custGeom>
              <a:rect b="b" l="l" r="r" t="t"/>
              <a:pathLst>
                <a:path extrusionOk="0" h="5351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2069063" y="4046870"/>
              <a:ext cx="24520" cy="23576"/>
            </a:xfrm>
            <a:custGeom>
              <a:rect b="b" l="l" r="r" t="t"/>
              <a:pathLst>
                <a:path extrusionOk="0" h="5349" w="556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1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datos - Dataset original</a:t>
            </a:r>
            <a:endParaRPr/>
          </a:p>
        </p:txBody>
      </p:sp>
      <p:grpSp>
        <p:nvGrpSpPr>
          <p:cNvPr id="532" name="Google Shape;532;p31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533" name="Google Shape;533;p31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1"/>
          <p:cNvSpPr txBox="1"/>
          <p:nvPr>
            <p:ph idx="2" type="subTitle"/>
          </p:nvPr>
        </p:nvSpPr>
        <p:spPr>
          <a:xfrm>
            <a:off x="405100" y="3962050"/>
            <a:ext cx="82263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Algunas features: edad, etnia, índice de masa corporal, altura, peso, índices APACHE, pulsaciones mínimas, pulsaciones máximas, etc.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31"/>
          <p:cNvGrpSpPr/>
          <p:nvPr/>
        </p:nvGrpSpPr>
        <p:grpSpPr>
          <a:xfrm>
            <a:off x="1668805" y="1964844"/>
            <a:ext cx="2982682" cy="1269518"/>
            <a:chOff x="3292400" y="1193188"/>
            <a:chExt cx="2615240" cy="1131075"/>
          </a:xfrm>
        </p:grpSpPr>
        <p:sp>
          <p:nvSpPr>
            <p:cNvPr id="541" name="Google Shape;541;p31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31"/>
            <p:cNvSpPr txBox="1"/>
            <p:nvPr/>
          </p:nvSpPr>
          <p:spPr>
            <a:xfrm flipH="1">
              <a:off x="3678794" y="1193199"/>
              <a:ext cx="3705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4" name="Google Shape;544;p31"/>
            <p:cNvSpPr txBox="1"/>
            <p:nvPr/>
          </p:nvSpPr>
          <p:spPr>
            <a:xfrm flipH="1">
              <a:off x="4051671" y="1193188"/>
              <a:ext cx="4014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5" name="Google Shape;545;p31"/>
            <p:cNvSpPr txBox="1"/>
            <p:nvPr/>
          </p:nvSpPr>
          <p:spPr>
            <a:xfrm flipH="1">
              <a:off x="4453057" y="1193188"/>
              <a:ext cx="3480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6" name="Google Shape;546;p31"/>
            <p:cNvSpPr txBox="1"/>
            <p:nvPr/>
          </p:nvSpPr>
          <p:spPr>
            <a:xfrm flipH="1">
              <a:off x="4831790" y="1193197"/>
              <a:ext cx="3132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1"/>
            <p:cNvSpPr txBox="1"/>
            <p:nvPr/>
          </p:nvSpPr>
          <p:spPr>
            <a:xfrm flipH="1">
              <a:off x="5186134" y="1193197"/>
              <a:ext cx="3132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8" name="Google Shape;548;p31"/>
            <p:cNvSpPr txBox="1"/>
            <p:nvPr/>
          </p:nvSpPr>
          <p:spPr>
            <a:xfrm flipH="1">
              <a:off x="5562148" y="1193197"/>
              <a:ext cx="313200" cy="843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49" name="Google Shape;549;p31"/>
            <p:cNvSpPr txBox="1"/>
            <p:nvPr/>
          </p:nvSpPr>
          <p:spPr>
            <a:xfrm flipH="1">
              <a:off x="3349576" y="1372466"/>
              <a:ext cx="272700" cy="96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0" name="Google Shape;550;p31"/>
            <p:cNvSpPr txBox="1"/>
            <p:nvPr/>
          </p:nvSpPr>
          <p:spPr>
            <a:xfrm flipH="1">
              <a:off x="3349579" y="1895516"/>
              <a:ext cx="272700" cy="96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1" name="Google Shape;551;p31"/>
            <p:cNvSpPr txBox="1"/>
            <p:nvPr/>
          </p:nvSpPr>
          <p:spPr>
            <a:xfrm flipH="1">
              <a:off x="3355878" y="1543623"/>
              <a:ext cx="256200" cy="96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1"/>
            <p:cNvSpPr txBox="1"/>
            <p:nvPr/>
          </p:nvSpPr>
          <p:spPr>
            <a:xfrm flipH="1">
              <a:off x="3355878" y="1720328"/>
              <a:ext cx="256200" cy="96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3" name="Google Shape;553;p31"/>
            <p:cNvSpPr txBox="1"/>
            <p:nvPr/>
          </p:nvSpPr>
          <p:spPr>
            <a:xfrm flipH="1">
              <a:off x="3355878" y="2072220"/>
              <a:ext cx="256200" cy="96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554" name="Google Shape;554;p31"/>
            <p:cNvSpPr txBox="1"/>
            <p:nvPr/>
          </p:nvSpPr>
          <p:spPr>
            <a:xfrm flipH="1">
              <a:off x="3355889" y="2248920"/>
              <a:ext cx="256200" cy="684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555" name="Google Shape;555;p31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556" name="Google Shape;556;p31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7" name="Google Shape;557;p31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8" name="Google Shape;558;p31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9" name="Google Shape;559;p31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0" name="Google Shape;560;p31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1" name="Google Shape;561;p31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2" name="Google Shape;562;p31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3" name="Google Shape;563;p31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4" name="Google Shape;564;p31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5" name="Google Shape;565;p31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68" name="Google Shape;568;p31"/>
          <p:cNvSpPr txBox="1"/>
          <p:nvPr>
            <p:ph idx="1" type="subTitle"/>
          </p:nvPr>
        </p:nvSpPr>
        <p:spPr>
          <a:xfrm>
            <a:off x="2058475" y="1463600"/>
            <a:ext cx="26616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N° de features: 85</a:t>
            </a:r>
            <a:endParaRPr/>
          </a:p>
        </p:txBody>
      </p:sp>
      <p:sp>
        <p:nvSpPr>
          <p:cNvPr id="569" name="Google Shape;569;p31"/>
          <p:cNvSpPr txBox="1"/>
          <p:nvPr>
            <p:ph idx="1" type="subTitle"/>
          </p:nvPr>
        </p:nvSpPr>
        <p:spPr>
          <a:xfrm>
            <a:off x="145300" y="2133100"/>
            <a:ext cx="1409100" cy="9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N° de registros: 91713</a:t>
            </a:r>
            <a:endParaRPr/>
          </a:p>
        </p:txBody>
      </p:sp>
      <p:sp>
        <p:nvSpPr>
          <p:cNvPr id="570" name="Google Shape;570;p31"/>
          <p:cNvSpPr txBox="1"/>
          <p:nvPr>
            <p:ph idx="1" type="subTitle"/>
          </p:nvPr>
        </p:nvSpPr>
        <p:spPr>
          <a:xfrm>
            <a:off x="5267250" y="2303975"/>
            <a:ext cx="1582200" cy="11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78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numéricas</a:t>
            </a:r>
            <a:endParaRPr/>
          </a:p>
        </p:txBody>
      </p:sp>
      <p:sp>
        <p:nvSpPr>
          <p:cNvPr id="571" name="Google Shape;571;p31"/>
          <p:cNvSpPr txBox="1"/>
          <p:nvPr>
            <p:ph idx="1" type="subTitle"/>
          </p:nvPr>
        </p:nvSpPr>
        <p:spPr>
          <a:xfrm>
            <a:off x="7078675" y="2227775"/>
            <a:ext cx="18252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7</a:t>
            </a:r>
            <a:endParaRPr sz="3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Variables categóricas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572" name="Google Shape;572;p31"/>
          <p:cNvGrpSpPr/>
          <p:nvPr/>
        </p:nvGrpSpPr>
        <p:grpSpPr>
          <a:xfrm>
            <a:off x="5343001" y="1484499"/>
            <a:ext cx="1430711" cy="743389"/>
            <a:chOff x="5159450" y="1919950"/>
            <a:chExt cx="1541050" cy="862500"/>
          </a:xfrm>
        </p:grpSpPr>
        <p:sp>
          <p:nvSpPr>
            <p:cNvPr id="573" name="Google Shape;573;p31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574" name="Google Shape;574;p3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75" name="Google Shape;575;p3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3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77" name="Google Shape;577;p31"/>
          <p:cNvGrpSpPr/>
          <p:nvPr/>
        </p:nvGrpSpPr>
        <p:grpSpPr>
          <a:xfrm rot="5400000">
            <a:off x="7627714" y="1330151"/>
            <a:ext cx="727125" cy="1052087"/>
            <a:chOff x="5230575" y="1554475"/>
            <a:chExt cx="1071350" cy="1550150"/>
          </a:xfrm>
        </p:grpSpPr>
        <p:sp>
          <p:nvSpPr>
            <p:cNvPr id="578" name="Google Shape;578;p31"/>
            <p:cNvSpPr/>
            <p:nvPr/>
          </p:nvSpPr>
          <p:spPr>
            <a:xfrm>
              <a:off x="5230575" y="28633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230575" y="2611125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230575" y="2358900"/>
              <a:ext cx="1071350" cy="157150"/>
            </a:xfrm>
            <a:custGeom>
              <a:rect b="b" l="l" r="r" t="t"/>
              <a:pathLst>
                <a:path extrusionOk="0" h="6286" w="42854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474700" y="2106700"/>
              <a:ext cx="827225" cy="157150"/>
            </a:xfrm>
            <a:custGeom>
              <a:rect b="b" l="l" r="r" t="t"/>
              <a:pathLst>
                <a:path extrusionOk="0" h="6286" w="33089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5637425" y="1854475"/>
              <a:ext cx="664500" cy="157175"/>
            </a:xfrm>
            <a:custGeom>
              <a:rect b="b" l="l" r="r" t="t"/>
              <a:pathLst>
                <a:path extrusionOk="0" h="6287" w="2658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5800100" y="1602275"/>
              <a:ext cx="501825" cy="157075"/>
            </a:xfrm>
            <a:custGeom>
              <a:rect b="b" l="l" r="r" t="t"/>
              <a:pathLst>
                <a:path extrusionOk="0" h="6283" w="20073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6301225" y="1554475"/>
              <a:ext cx="25" cy="1550150"/>
            </a:xfrm>
            <a:custGeom>
              <a:rect b="b" l="l" r="r" t="t"/>
              <a:pathLst>
                <a:path extrusionOk="0" fill="none"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miter lim="29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2"/>
          <p:cNvSpPr txBox="1"/>
          <p:nvPr>
            <p:ph type="title"/>
          </p:nvPr>
        </p:nvSpPr>
        <p:spPr>
          <a:xfrm>
            <a:off x="4551775" y="-60000"/>
            <a:ext cx="38589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Variable a predecir:</a:t>
            </a:r>
            <a:endParaRPr sz="2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Deceso de los pacientes durante la hospitalización</a:t>
            </a:r>
            <a:endParaRPr sz="2500"/>
          </a:p>
        </p:txBody>
      </p:sp>
      <p:grpSp>
        <p:nvGrpSpPr>
          <p:cNvPr id="590" name="Google Shape;590;p32"/>
          <p:cNvGrpSpPr/>
          <p:nvPr/>
        </p:nvGrpSpPr>
        <p:grpSpPr>
          <a:xfrm>
            <a:off x="7186663" y="1742728"/>
            <a:ext cx="1151025" cy="135900"/>
            <a:chOff x="706950" y="2370102"/>
            <a:chExt cx="1151025" cy="135900"/>
          </a:xfrm>
        </p:grpSpPr>
        <p:sp>
          <p:nvSpPr>
            <p:cNvPr id="591" name="Google Shape;591;p32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32"/>
          <p:cNvSpPr/>
          <p:nvPr/>
        </p:nvSpPr>
        <p:spPr>
          <a:xfrm>
            <a:off x="4141315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98" name="Google Shape;598;p32"/>
          <p:cNvSpPr/>
          <p:nvPr/>
        </p:nvSpPr>
        <p:spPr>
          <a:xfrm>
            <a:off x="3811999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99" name="Google Shape;599;p32"/>
          <p:cNvSpPr/>
          <p:nvPr/>
        </p:nvSpPr>
        <p:spPr>
          <a:xfrm>
            <a:off x="4768006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0" name="Google Shape;600;p32"/>
          <p:cNvSpPr/>
          <p:nvPr/>
        </p:nvSpPr>
        <p:spPr>
          <a:xfrm>
            <a:off x="4438690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1" name="Google Shape;601;p32"/>
          <p:cNvSpPr/>
          <p:nvPr/>
        </p:nvSpPr>
        <p:spPr>
          <a:xfrm>
            <a:off x="5394696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2" name="Google Shape;602;p32"/>
          <p:cNvSpPr/>
          <p:nvPr/>
        </p:nvSpPr>
        <p:spPr>
          <a:xfrm>
            <a:off x="5065380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3" name="Google Shape;603;p32"/>
          <p:cNvSpPr/>
          <p:nvPr/>
        </p:nvSpPr>
        <p:spPr>
          <a:xfrm>
            <a:off x="6021387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4" name="Google Shape;604;p32"/>
          <p:cNvSpPr/>
          <p:nvPr/>
        </p:nvSpPr>
        <p:spPr>
          <a:xfrm>
            <a:off x="5692071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5" name="Google Shape;605;p32"/>
          <p:cNvSpPr/>
          <p:nvPr/>
        </p:nvSpPr>
        <p:spPr>
          <a:xfrm>
            <a:off x="6648078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6" name="Google Shape;606;p32"/>
          <p:cNvSpPr/>
          <p:nvPr/>
        </p:nvSpPr>
        <p:spPr>
          <a:xfrm>
            <a:off x="6318762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7" name="Google Shape;607;p32"/>
          <p:cNvSpPr/>
          <p:nvPr/>
        </p:nvSpPr>
        <p:spPr>
          <a:xfrm>
            <a:off x="7274768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8" name="Google Shape;608;p32"/>
          <p:cNvSpPr/>
          <p:nvPr/>
        </p:nvSpPr>
        <p:spPr>
          <a:xfrm>
            <a:off x="6945452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09" name="Google Shape;609;p32"/>
          <p:cNvSpPr/>
          <p:nvPr/>
        </p:nvSpPr>
        <p:spPr>
          <a:xfrm>
            <a:off x="7901459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0" name="Google Shape;610;p32"/>
          <p:cNvSpPr/>
          <p:nvPr/>
        </p:nvSpPr>
        <p:spPr>
          <a:xfrm>
            <a:off x="7572143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1" name="Google Shape;611;p32"/>
          <p:cNvSpPr/>
          <p:nvPr/>
        </p:nvSpPr>
        <p:spPr>
          <a:xfrm>
            <a:off x="8528149" y="2756163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2" name="Google Shape;612;p32"/>
          <p:cNvSpPr/>
          <p:nvPr/>
        </p:nvSpPr>
        <p:spPr>
          <a:xfrm>
            <a:off x="8198834" y="2756163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3" name="Google Shape;613;p32"/>
          <p:cNvSpPr/>
          <p:nvPr/>
        </p:nvSpPr>
        <p:spPr>
          <a:xfrm>
            <a:off x="4141308" y="4171151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2"/>
          <p:cNvSpPr/>
          <p:nvPr/>
        </p:nvSpPr>
        <p:spPr>
          <a:xfrm>
            <a:off x="3811999" y="4171151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2"/>
          <p:cNvSpPr/>
          <p:nvPr/>
        </p:nvSpPr>
        <p:spPr>
          <a:xfrm>
            <a:off x="4767986" y="4171151"/>
            <a:ext cx="263682" cy="640047"/>
          </a:xfrm>
          <a:custGeom>
            <a:rect b="b" l="l" r="r" t="t"/>
            <a:pathLst>
              <a:path extrusionOk="0" h="44955" w="15918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2"/>
          <p:cNvSpPr/>
          <p:nvPr/>
        </p:nvSpPr>
        <p:spPr>
          <a:xfrm>
            <a:off x="4438677" y="4171151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2"/>
          <p:cNvSpPr/>
          <p:nvPr/>
        </p:nvSpPr>
        <p:spPr>
          <a:xfrm>
            <a:off x="5065355" y="4171151"/>
            <a:ext cx="295619" cy="640047"/>
          </a:xfrm>
          <a:custGeom>
            <a:rect b="b" l="l" r="r" t="t"/>
            <a:pathLst>
              <a:path extrusionOk="0" h="44955" w="17846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2"/>
          <p:cNvSpPr txBox="1"/>
          <p:nvPr>
            <p:ph idx="4294967295" type="subTitle"/>
          </p:nvPr>
        </p:nvSpPr>
        <p:spPr>
          <a:xfrm>
            <a:off x="3812000" y="3708325"/>
            <a:ext cx="3667500" cy="49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Decesos: 7915 (8,6%)</a:t>
            </a:r>
            <a:endParaRPr b="1" sz="2500">
              <a:solidFill>
                <a:schemeClr val="accent1"/>
              </a:solidFill>
            </a:endParaRPr>
          </a:p>
        </p:txBody>
      </p:sp>
      <p:sp>
        <p:nvSpPr>
          <p:cNvPr id="619" name="Google Shape;619;p32"/>
          <p:cNvSpPr txBox="1"/>
          <p:nvPr>
            <p:ph idx="4294967295" type="subTitle"/>
          </p:nvPr>
        </p:nvSpPr>
        <p:spPr>
          <a:xfrm>
            <a:off x="3812000" y="2258475"/>
            <a:ext cx="4089300" cy="49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accent4"/>
                </a:solidFill>
              </a:rPr>
              <a:t>Sobrevida: 83798 </a:t>
            </a:r>
            <a:r>
              <a:rPr b="1" lang="en" sz="2500">
                <a:solidFill>
                  <a:schemeClr val="accent4"/>
                </a:solidFill>
              </a:rPr>
              <a:t>(91,4%)</a:t>
            </a:r>
            <a:endParaRPr b="1" sz="25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"/>
          <p:cNvSpPr/>
          <p:nvPr/>
        </p:nvSpPr>
        <p:spPr>
          <a:xfrm>
            <a:off x="-167925" y="1440250"/>
            <a:ext cx="8057400" cy="3103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5" name="Google Shape;625;p33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Ingeniería de features</a:t>
            </a:r>
            <a:endParaRPr/>
          </a:p>
        </p:txBody>
      </p:sp>
      <p:sp>
        <p:nvSpPr>
          <p:cNvPr id="626" name="Google Shape;626;p33"/>
          <p:cNvSpPr txBox="1"/>
          <p:nvPr>
            <p:ph idx="1" type="body"/>
          </p:nvPr>
        </p:nvSpPr>
        <p:spPr>
          <a:xfrm>
            <a:off x="473325" y="1478850"/>
            <a:ext cx="7416300" cy="29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One-hot encoding sobre variables categóricas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Outliers: el dataset trae de origen los outliers recortados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Imputación de datos faltantes: MICE</a:t>
            </a:r>
            <a:endParaRPr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accent2"/>
                </a:solidFill>
              </a:rPr>
              <a:t>Feature selection: métodos basados en eliminación por elevada </a:t>
            </a:r>
            <a:r>
              <a:rPr lang="en">
                <a:solidFill>
                  <a:schemeClr val="accent2"/>
                </a:solidFill>
              </a:rPr>
              <a:t>correlación</a:t>
            </a:r>
            <a:r>
              <a:rPr lang="en">
                <a:solidFill>
                  <a:schemeClr val="accent2"/>
                </a:solidFill>
              </a:rPr>
              <a:t> (Spearman, Pearson, Kendall)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Reducción</a:t>
            </a:r>
            <a:r>
              <a:rPr lang="en">
                <a:solidFill>
                  <a:schemeClr val="accent2"/>
                </a:solidFill>
              </a:rPr>
              <a:t> de dimensionalidad: no empleamos </a:t>
            </a:r>
            <a:r>
              <a:rPr lang="en">
                <a:solidFill>
                  <a:schemeClr val="accent2"/>
                </a:solidFill>
              </a:rPr>
              <a:t>ningún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método con el fin de conservar la explicabilidad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627" name="Google Shape;627;p33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628" name="Google Shape;628;p33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